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5"/>
  </p:notesMasterIdLst>
  <p:handoutMasterIdLst>
    <p:handoutMasterId r:id="rId26"/>
  </p:handoutMasterIdLst>
  <p:sldIdLst>
    <p:sldId id="292" r:id="rId5"/>
    <p:sldId id="291" r:id="rId6"/>
    <p:sldId id="296" r:id="rId7"/>
    <p:sldId id="297" r:id="rId8"/>
    <p:sldId id="295" r:id="rId9"/>
    <p:sldId id="300" r:id="rId10"/>
    <p:sldId id="301" r:id="rId11"/>
    <p:sldId id="302" r:id="rId12"/>
    <p:sldId id="303" r:id="rId13"/>
    <p:sldId id="304" r:id="rId14"/>
    <p:sldId id="305" r:id="rId15"/>
    <p:sldId id="306" r:id="rId16"/>
    <p:sldId id="307" r:id="rId17"/>
    <p:sldId id="308" r:id="rId18"/>
    <p:sldId id="309" r:id="rId19"/>
    <p:sldId id="313" r:id="rId20"/>
    <p:sldId id="312" r:id="rId21"/>
    <p:sldId id="310" r:id="rId22"/>
    <p:sldId id="314" r:id="rId23"/>
    <p:sldId id="294" r:id="rId24"/>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96F"/>
    <a:srgbClr val="1E5082"/>
    <a:srgbClr val="F3E068"/>
    <a:srgbClr val="E98B0D"/>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9" autoAdjust="0"/>
  </p:normalViewPr>
  <p:slideViewPr>
    <p:cSldViewPr snapToGrid="0">
      <p:cViewPr varScale="1">
        <p:scale>
          <a:sx n="115" d="100"/>
          <a:sy n="115" d="100"/>
        </p:scale>
        <p:origin x="372" y="84"/>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pPr rtl="0"/>
              <a:t>14/05/2024</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pPr rtl="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14/05/2024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pPr rtl="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pPr rtl="0"/>
              <a:t>14/05/2024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pPr rtl="0"/>
              <a:t>14/05/2024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pPr rtl="0"/>
              <a:t>14/05/2024</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pPr rtl="0"/>
              <a:t>14/05/2024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pPr rtl="0"/>
              <a:t>14/05/2024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pPr rtl="0"/>
              <a:t>14/05/2024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pPr rtl="0"/>
              <a:t>14/05/2024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pPr rtl="0"/>
              <a:t>14/05/2024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pPr rtl="0"/>
              <a:t>14/05/2024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pPr rtl="0"/>
              <a:t>14/05/2024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rtl="0"/>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pPr rtl="0"/>
              <a:t>14/05/2024</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25679" y="3841"/>
            <a:ext cx="127212"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pPr rtl="0"/>
              <a:t>14/05/2024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38007" y="-1345"/>
            <a:ext cx="137546"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84640A8C-1E5C-F82E-982D-F5BE2053E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pPr rtl="0"/>
              <a:t>14/05/2024</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pPr rtl="0"/>
              <a:t>14/05/2024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pPr rtl="0"/>
              <a:t>14/05/2024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pPr rtl="0"/>
              <a:t>14/05/2024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pPr rtl="0"/>
              <a:t>14/05/2024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pPr rtl="0"/>
              <a:t>14/05/2024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pPr rtl="0"/>
              <a:t>14/05/2024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pPr rtl="0"/>
              <a:t>14/05/2024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410201" y="1926770"/>
            <a:ext cx="7217227" cy="1028601"/>
          </a:xfrm>
        </p:spPr>
        <p:txBody>
          <a:bodyPr>
            <a:normAutofit/>
          </a:bodyPr>
          <a:lstStyle/>
          <a:p>
            <a:r>
              <a:rPr lang="it-IT" sz="4800" dirty="0" smtClean="0"/>
              <a:t>Definizioni di WE ed IWL</a:t>
            </a:r>
            <a:endParaRPr lang="it-IT" sz="4800" dirty="0"/>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6414457" y="4464957"/>
            <a:ext cx="4526280" cy="1279652"/>
          </a:xfrm>
        </p:spPr>
        <p:txBody>
          <a:bodyPr>
            <a:normAutofit fontScale="55000" lnSpcReduction="20000"/>
          </a:bodyPr>
          <a:lstStyle/>
          <a:p>
            <a:pPr algn="ctr"/>
            <a:r>
              <a:rPr lang="it-IT" sz="3300" b="1" dirty="0" err="1" smtClean="0"/>
              <a:t>Dott</a:t>
            </a:r>
            <a:r>
              <a:rPr lang="it-IT" sz="3300" b="1" dirty="0" smtClean="0"/>
              <a:t> Liberato Aceto</a:t>
            </a:r>
          </a:p>
          <a:p>
            <a:pPr algn="ctr"/>
            <a:r>
              <a:rPr lang="it-IT" sz="2800" dirty="0" err="1" smtClean="0"/>
              <a:t>U.O.C.</a:t>
            </a:r>
            <a:r>
              <a:rPr lang="it-IT" sz="2800" dirty="0" smtClean="0"/>
              <a:t> Chirurgia Generale Oncologica</a:t>
            </a:r>
          </a:p>
          <a:p>
            <a:pPr algn="ctr"/>
            <a:r>
              <a:rPr lang="it-IT" sz="2800" dirty="0" smtClean="0"/>
              <a:t>Ospedale “ SS Annunziata” - CHIETI</a:t>
            </a:r>
          </a:p>
        </p:txBody>
      </p:sp>
      <p:pic>
        <p:nvPicPr>
          <p:cNvPr id="5" name="Immagine 4" descr="images.png"/>
          <p:cNvPicPr>
            <a:picLocks noChangeAspect="1"/>
          </p:cNvPicPr>
          <p:nvPr/>
        </p:nvPicPr>
        <p:blipFill>
          <a:blip r:embed="rId2" cstate="print"/>
          <a:stretch>
            <a:fillRect/>
          </a:stretch>
        </p:blipFill>
        <p:spPr>
          <a:xfrm>
            <a:off x="10738116" y="208721"/>
            <a:ext cx="1086228" cy="1081400"/>
          </a:xfrm>
          <a:prstGeom prst="rect">
            <a:avLst/>
          </a:prstGeom>
        </p:spPr>
      </p:pic>
    </p:spTree>
    <p:extLst>
      <p:ext uri="{BB962C8B-B14F-4D97-AF65-F5344CB8AC3E}">
        <p14:creationId xmlns:p14="http://schemas.microsoft.com/office/powerpoint/2010/main" val="47115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124200" y="337457"/>
            <a:ext cx="7025641" cy="584775"/>
          </a:xfrm>
          <a:prstGeom prst="rect">
            <a:avLst/>
          </a:prstGeom>
          <a:noFill/>
        </p:spPr>
        <p:txBody>
          <a:bodyPr wrap="none" rtlCol="0">
            <a:spAutoFit/>
          </a:bodyPr>
          <a:lstStyle/>
          <a:p>
            <a:r>
              <a:rPr lang="it-IT" sz="3200" b="1" dirty="0" smtClean="0">
                <a:solidFill>
                  <a:srgbClr val="FF0000"/>
                </a:solidFill>
              </a:rPr>
              <a:t>INSUFFICIENT WEIGHT LOSS: definizione</a:t>
            </a:r>
            <a:endParaRPr lang="it-IT" sz="3200" b="1" dirty="0">
              <a:solidFill>
                <a:srgbClr val="FF0000"/>
              </a:solidFill>
            </a:endParaRPr>
          </a:p>
        </p:txBody>
      </p:sp>
      <p:sp>
        <p:nvSpPr>
          <p:cNvPr id="9" name="Rettangolo arrotondato 8"/>
          <p:cNvSpPr/>
          <p:nvPr/>
        </p:nvSpPr>
        <p:spPr>
          <a:xfrm>
            <a:off x="4147457" y="1382485"/>
            <a:ext cx="5780315" cy="76200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tx1"/>
                </a:solidFill>
              </a:rPr>
              <a:t>EWL &lt; 50% a 18 mesi dalla chirurgia</a:t>
            </a:r>
            <a:endParaRPr lang="it-IT" sz="2400" dirty="0">
              <a:solidFill>
                <a:schemeClr val="tx1"/>
              </a:solidFill>
            </a:endParaRPr>
          </a:p>
        </p:txBody>
      </p:sp>
      <p:sp>
        <p:nvSpPr>
          <p:cNvPr id="15" name="Rettangolo 14"/>
          <p:cNvSpPr/>
          <p:nvPr/>
        </p:nvSpPr>
        <p:spPr>
          <a:xfrm>
            <a:off x="2460171" y="2329543"/>
            <a:ext cx="8937172" cy="72934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err="1" smtClean="0">
                <a:solidFill>
                  <a:schemeClr val="tx1"/>
                </a:solidFill>
              </a:rPr>
              <a:t>NedelcuM</a:t>
            </a:r>
            <a:r>
              <a:rPr lang="it-IT" sz="1400" dirty="0" smtClean="0">
                <a:solidFill>
                  <a:schemeClr val="tx1"/>
                </a:solidFill>
              </a:rPr>
              <a:t>, </a:t>
            </a:r>
            <a:r>
              <a:rPr lang="it-IT" sz="1400" dirty="0" err="1" smtClean="0">
                <a:solidFill>
                  <a:schemeClr val="tx1"/>
                </a:solidFill>
              </a:rPr>
              <a:t>Khwaja</a:t>
            </a:r>
            <a:r>
              <a:rPr lang="it-IT" sz="1400" dirty="0" smtClean="0">
                <a:solidFill>
                  <a:schemeClr val="tx1"/>
                </a:solidFill>
              </a:rPr>
              <a:t> HA, </a:t>
            </a:r>
            <a:r>
              <a:rPr lang="it-IT" sz="1400" dirty="0" err="1" smtClean="0">
                <a:solidFill>
                  <a:schemeClr val="tx1"/>
                </a:solidFill>
              </a:rPr>
              <a:t>Rogula</a:t>
            </a:r>
            <a:r>
              <a:rPr lang="it-IT" sz="1400" dirty="0" smtClean="0">
                <a:solidFill>
                  <a:schemeClr val="tx1"/>
                </a:solidFill>
              </a:rPr>
              <a:t> TG. </a:t>
            </a:r>
            <a:r>
              <a:rPr lang="it-IT" sz="1400" dirty="0" err="1" smtClean="0">
                <a:solidFill>
                  <a:schemeClr val="tx1"/>
                </a:solidFill>
              </a:rPr>
              <a:t>Weight</a:t>
            </a:r>
            <a:r>
              <a:rPr lang="it-IT" sz="1400" dirty="0" smtClean="0">
                <a:solidFill>
                  <a:schemeClr val="tx1"/>
                </a:solidFill>
              </a:rPr>
              <a:t> </a:t>
            </a:r>
            <a:r>
              <a:rPr lang="it-IT" sz="1400" dirty="0" err="1" smtClean="0">
                <a:solidFill>
                  <a:schemeClr val="tx1"/>
                </a:solidFill>
              </a:rPr>
              <a:t>regain</a:t>
            </a:r>
            <a:r>
              <a:rPr lang="it-IT" sz="1400" dirty="0" smtClean="0">
                <a:solidFill>
                  <a:schemeClr val="tx1"/>
                </a:solidFill>
              </a:rPr>
              <a:t> </a:t>
            </a:r>
            <a:r>
              <a:rPr lang="it-IT" sz="1400" dirty="0" err="1" smtClean="0">
                <a:solidFill>
                  <a:schemeClr val="tx1"/>
                </a:solidFill>
              </a:rPr>
              <a:t>after</a:t>
            </a:r>
            <a:r>
              <a:rPr lang="it-IT" sz="1400" dirty="0" smtClean="0">
                <a:solidFill>
                  <a:schemeClr val="tx1"/>
                </a:solidFill>
              </a:rPr>
              <a:t> </a:t>
            </a:r>
            <a:r>
              <a:rPr lang="it-IT" sz="1400" dirty="0" err="1" smtClean="0">
                <a:solidFill>
                  <a:schemeClr val="tx1"/>
                </a:solidFill>
              </a:rPr>
              <a:t>bariatricc</a:t>
            </a:r>
            <a:r>
              <a:rPr lang="en-US" sz="1400" dirty="0" smtClean="0">
                <a:solidFill>
                  <a:schemeClr val="tx1"/>
                </a:solidFill>
              </a:rPr>
              <a:t>surgery-how should it be defined? </a:t>
            </a:r>
            <a:r>
              <a:rPr lang="en-US" sz="1400" dirty="0" err="1" smtClean="0">
                <a:solidFill>
                  <a:schemeClr val="tx1"/>
                </a:solidFill>
              </a:rPr>
              <a:t>Surg</a:t>
            </a:r>
            <a:r>
              <a:rPr lang="en-US" sz="1400" dirty="0" smtClean="0">
                <a:solidFill>
                  <a:schemeClr val="tx1"/>
                </a:solidFill>
              </a:rPr>
              <a:t> </a:t>
            </a:r>
            <a:r>
              <a:rPr lang="en-US" sz="1400" dirty="0" err="1" smtClean="0">
                <a:solidFill>
                  <a:schemeClr val="tx1"/>
                </a:solidFill>
              </a:rPr>
              <a:t>Obes</a:t>
            </a:r>
            <a:r>
              <a:rPr lang="en-US" sz="1400" dirty="0" smtClean="0">
                <a:solidFill>
                  <a:schemeClr val="tx1"/>
                </a:solidFill>
              </a:rPr>
              <a:t> </a:t>
            </a:r>
            <a:r>
              <a:rPr lang="en-US" sz="1400" dirty="0" err="1" smtClean="0">
                <a:solidFill>
                  <a:schemeClr val="tx1"/>
                </a:solidFill>
              </a:rPr>
              <a:t>Relat</a:t>
            </a:r>
            <a:r>
              <a:rPr lang="en-US" sz="1400" dirty="0" smtClean="0">
                <a:solidFill>
                  <a:schemeClr val="tx1"/>
                </a:solidFill>
              </a:rPr>
              <a:t> </a:t>
            </a:r>
            <a:r>
              <a:rPr lang="en-US" sz="1400" dirty="0" err="1" smtClean="0">
                <a:solidFill>
                  <a:schemeClr val="tx1"/>
                </a:solidFill>
              </a:rPr>
              <a:t>Dis</a:t>
            </a:r>
            <a:r>
              <a:rPr lang="en-US" sz="1400" dirty="0" smtClean="0">
                <a:solidFill>
                  <a:schemeClr val="tx1"/>
                </a:solidFill>
              </a:rPr>
              <a:t> Off J Am </a:t>
            </a:r>
            <a:r>
              <a:rPr lang="it-IT" sz="1400" dirty="0" err="1" smtClean="0">
                <a:solidFill>
                  <a:schemeClr val="tx1"/>
                </a:solidFill>
              </a:rPr>
              <a:t>Soc</a:t>
            </a:r>
            <a:r>
              <a:rPr lang="it-IT" sz="1400" dirty="0" smtClean="0">
                <a:solidFill>
                  <a:schemeClr val="tx1"/>
                </a:solidFill>
              </a:rPr>
              <a:t> </a:t>
            </a:r>
            <a:r>
              <a:rPr lang="it-IT" sz="1400" dirty="0" err="1" smtClean="0">
                <a:solidFill>
                  <a:schemeClr val="tx1"/>
                </a:solidFill>
              </a:rPr>
              <a:t>Bariatr</a:t>
            </a:r>
            <a:r>
              <a:rPr lang="it-IT" sz="1400" dirty="0" smtClean="0">
                <a:solidFill>
                  <a:schemeClr val="tx1"/>
                </a:solidFill>
              </a:rPr>
              <a:t> </a:t>
            </a:r>
            <a:r>
              <a:rPr lang="it-IT" sz="1400" dirty="0" err="1" smtClean="0">
                <a:solidFill>
                  <a:schemeClr val="tx1"/>
                </a:solidFill>
              </a:rPr>
              <a:t>Surg</a:t>
            </a:r>
            <a:r>
              <a:rPr lang="it-IT" sz="1400" dirty="0" smtClean="0">
                <a:solidFill>
                  <a:schemeClr val="tx1"/>
                </a:solidFill>
              </a:rPr>
              <a:t>. 2016;12:1129–30.</a:t>
            </a:r>
            <a:endParaRPr lang="it-IT" sz="1400" dirty="0">
              <a:solidFill>
                <a:schemeClr val="tx1"/>
              </a:solidFill>
            </a:endParaRPr>
          </a:p>
        </p:txBody>
      </p:sp>
      <p:sp>
        <p:nvSpPr>
          <p:cNvPr id="14" name="Rettangolo 13"/>
          <p:cNvSpPr/>
          <p:nvPr/>
        </p:nvSpPr>
        <p:spPr>
          <a:xfrm>
            <a:off x="1015802" y="1611477"/>
            <a:ext cx="2202206" cy="461665"/>
          </a:xfrm>
          <a:prstGeom prst="rect">
            <a:avLst/>
          </a:prstGeom>
        </p:spPr>
        <p:txBody>
          <a:bodyPr wrap="none">
            <a:spAutoFit/>
          </a:bodyPr>
          <a:lstStyle/>
          <a:p>
            <a:pPr marL="342900" indent="-342900"/>
            <a:r>
              <a:rPr lang="it-IT" sz="2400" dirty="0" smtClean="0"/>
              <a:t>USANDO EWL %</a:t>
            </a:r>
          </a:p>
        </p:txBody>
      </p:sp>
      <p:pic>
        <p:nvPicPr>
          <p:cNvPr id="16" name="Picture 3"/>
          <p:cNvPicPr>
            <a:picLocks noChangeAspect="1" noChangeArrowheads="1"/>
          </p:cNvPicPr>
          <p:nvPr/>
        </p:nvPicPr>
        <p:blipFill>
          <a:blip r:embed="rId2" cstate="print"/>
          <a:srcRect/>
          <a:stretch>
            <a:fillRect/>
          </a:stretch>
        </p:blipFill>
        <p:spPr bwMode="auto">
          <a:xfrm>
            <a:off x="0" y="0"/>
            <a:ext cx="1077685" cy="1449644"/>
          </a:xfrm>
          <a:prstGeom prst="rect">
            <a:avLst/>
          </a:prstGeom>
          <a:noFill/>
          <a:ln w="9525">
            <a:noFill/>
            <a:miter lim="800000"/>
            <a:headEnd/>
            <a:tailEnd/>
          </a:ln>
        </p:spPr>
      </p:pic>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64229" y="402771"/>
            <a:ext cx="8791189" cy="584775"/>
          </a:xfrm>
          <a:prstGeom prst="rect">
            <a:avLst/>
          </a:prstGeom>
          <a:noFill/>
        </p:spPr>
        <p:txBody>
          <a:bodyPr wrap="none" rtlCol="0">
            <a:spAutoFit/>
          </a:bodyPr>
          <a:lstStyle/>
          <a:p>
            <a:r>
              <a:rPr lang="it-IT" sz="3200" b="1" dirty="0" smtClean="0">
                <a:solidFill>
                  <a:srgbClr val="FF0000"/>
                </a:solidFill>
              </a:rPr>
              <a:t>Prevalenza del WR e IWL dopo chirurgia </a:t>
            </a:r>
            <a:r>
              <a:rPr lang="it-IT" sz="3200" b="1" dirty="0" err="1" smtClean="0">
                <a:solidFill>
                  <a:srgbClr val="FF0000"/>
                </a:solidFill>
              </a:rPr>
              <a:t>bariatrica</a:t>
            </a:r>
            <a:endParaRPr lang="it-IT" sz="3200" b="1" dirty="0">
              <a:solidFill>
                <a:srgbClr val="FF0000"/>
              </a:solidFill>
            </a:endParaRPr>
          </a:p>
        </p:txBody>
      </p:sp>
      <p:pic>
        <p:nvPicPr>
          <p:cNvPr id="16" name="Picture 3"/>
          <p:cNvPicPr>
            <a:picLocks noChangeAspect="1" noChangeArrowheads="1"/>
          </p:cNvPicPr>
          <p:nvPr/>
        </p:nvPicPr>
        <p:blipFill>
          <a:blip r:embed="rId2" cstate="print"/>
          <a:srcRect/>
          <a:stretch>
            <a:fillRect/>
          </a:stretch>
        </p:blipFill>
        <p:spPr bwMode="auto">
          <a:xfrm>
            <a:off x="0" y="0"/>
            <a:ext cx="1077685" cy="1449644"/>
          </a:xfrm>
          <a:prstGeom prst="rect">
            <a:avLst/>
          </a:prstGeom>
          <a:noFill/>
          <a:ln w="9525">
            <a:noFill/>
            <a:miter lim="800000"/>
            <a:headEnd/>
            <a:tailEnd/>
          </a:ln>
        </p:spPr>
      </p:pic>
      <p:graphicFrame>
        <p:nvGraphicFramePr>
          <p:cNvPr id="4" name="Tabella 3"/>
          <p:cNvGraphicFramePr>
            <a:graphicFrameLocks noGrp="1"/>
          </p:cNvGraphicFramePr>
          <p:nvPr/>
        </p:nvGraphicFramePr>
        <p:xfrm>
          <a:off x="3218573" y="2428723"/>
          <a:ext cx="4825970" cy="1555449"/>
        </p:xfrm>
        <a:graphic>
          <a:graphicData uri="http://schemas.openxmlformats.org/drawingml/2006/table">
            <a:tbl>
              <a:tblPr firstRow="1" bandRow="1">
                <a:tableStyleId>{5C22544A-7EE6-4342-B048-85BDC9FD1C3A}</a:tableStyleId>
              </a:tblPr>
              <a:tblGrid>
                <a:gridCol w="2412985">
                  <a:extLst>
                    <a:ext uri="{9D8B030D-6E8A-4147-A177-3AD203B41FA5}">
                      <a16:colId xmlns:a16="http://schemas.microsoft.com/office/drawing/2014/main" val="20000"/>
                    </a:ext>
                  </a:extLst>
                </a:gridCol>
                <a:gridCol w="2412985">
                  <a:extLst>
                    <a:ext uri="{9D8B030D-6E8A-4147-A177-3AD203B41FA5}">
                      <a16:colId xmlns:a16="http://schemas.microsoft.com/office/drawing/2014/main" val="20001"/>
                    </a:ext>
                  </a:extLst>
                </a:gridCol>
              </a:tblGrid>
              <a:tr h="518483">
                <a:tc>
                  <a:txBody>
                    <a:bodyPr/>
                    <a:lstStyle/>
                    <a:p>
                      <a:pPr algn="ctr"/>
                      <a:r>
                        <a:rPr lang="it-IT" sz="2400" b="1" dirty="0" smtClean="0">
                          <a:solidFill>
                            <a:schemeClr val="bg1"/>
                          </a:solidFill>
                        </a:rPr>
                        <a:t>38</a:t>
                      </a:r>
                      <a:endParaRPr lang="it-IT" sz="2400" b="1" dirty="0">
                        <a:solidFill>
                          <a:schemeClr val="bg1"/>
                        </a:solidFill>
                      </a:endParaRPr>
                    </a:p>
                  </a:txBody>
                  <a:tcPr>
                    <a:solidFill>
                      <a:srgbClr val="FFC000"/>
                    </a:solidFill>
                  </a:tcPr>
                </a:tc>
                <a:tc>
                  <a:txBody>
                    <a:bodyPr/>
                    <a:lstStyle/>
                    <a:p>
                      <a:endParaRPr lang="it-IT" dirty="0"/>
                    </a:p>
                  </a:txBody>
                  <a:tcPr>
                    <a:solidFill>
                      <a:srgbClr val="FFC000"/>
                    </a:solidFill>
                  </a:tcPr>
                </a:tc>
                <a:extLst>
                  <a:ext uri="{0D108BD9-81ED-4DB2-BD59-A6C34878D82A}">
                    <a16:rowId xmlns:a16="http://schemas.microsoft.com/office/drawing/2014/main" val="10000"/>
                  </a:ext>
                </a:extLst>
              </a:tr>
              <a:tr h="518483">
                <a:tc>
                  <a:txBody>
                    <a:bodyPr/>
                    <a:lstStyle/>
                    <a:p>
                      <a:pPr algn="ctr"/>
                      <a:r>
                        <a:rPr lang="it-IT" sz="2400" b="1" dirty="0" smtClean="0">
                          <a:solidFill>
                            <a:schemeClr val="bg1"/>
                          </a:solidFill>
                        </a:rPr>
                        <a:t>27.8</a:t>
                      </a:r>
                      <a:endParaRPr lang="it-IT" sz="2400" b="1" dirty="0">
                        <a:solidFill>
                          <a:schemeClr val="bg1"/>
                        </a:solidFill>
                      </a:endParaRPr>
                    </a:p>
                  </a:txBody>
                  <a:tcPr>
                    <a:solidFill>
                      <a:srgbClr val="FFC000"/>
                    </a:solidFill>
                  </a:tcPr>
                </a:tc>
                <a:tc>
                  <a:txBody>
                    <a:bodyPr/>
                    <a:lstStyle/>
                    <a:p>
                      <a:pPr algn="ctr"/>
                      <a:r>
                        <a:rPr lang="it-IT" sz="2400" b="1" dirty="0" smtClean="0">
                          <a:solidFill>
                            <a:srgbClr val="FF0000"/>
                          </a:solidFill>
                        </a:rPr>
                        <a:t>32-40%</a:t>
                      </a:r>
                      <a:endParaRPr lang="it-IT" sz="2400" b="1" dirty="0">
                        <a:solidFill>
                          <a:srgbClr val="FF0000"/>
                        </a:solidFill>
                      </a:endParaRPr>
                    </a:p>
                  </a:txBody>
                  <a:tcPr>
                    <a:solidFill>
                      <a:srgbClr val="FFC000"/>
                    </a:solidFill>
                  </a:tcPr>
                </a:tc>
                <a:extLst>
                  <a:ext uri="{0D108BD9-81ED-4DB2-BD59-A6C34878D82A}">
                    <a16:rowId xmlns:a16="http://schemas.microsoft.com/office/drawing/2014/main" val="10001"/>
                  </a:ext>
                </a:extLst>
              </a:tr>
              <a:tr h="518483">
                <a:tc>
                  <a:txBody>
                    <a:bodyPr/>
                    <a:lstStyle/>
                    <a:p>
                      <a:pPr algn="ctr"/>
                      <a:r>
                        <a:rPr lang="it-IT" sz="2400" b="1" dirty="0" smtClean="0">
                          <a:solidFill>
                            <a:schemeClr val="bg1"/>
                          </a:solidFill>
                        </a:rPr>
                        <a:t>3.9</a:t>
                      </a:r>
                      <a:endParaRPr lang="it-IT" sz="2400" b="1" dirty="0">
                        <a:solidFill>
                          <a:schemeClr val="bg1"/>
                        </a:solidFill>
                      </a:endParaRPr>
                    </a:p>
                  </a:txBody>
                  <a:tcPr>
                    <a:solidFill>
                      <a:srgbClr val="FFC000"/>
                    </a:solidFill>
                  </a:tcPr>
                </a:tc>
                <a:tc>
                  <a:txBody>
                    <a:bodyPr/>
                    <a:lstStyle/>
                    <a:p>
                      <a:pPr algn="ctr"/>
                      <a:r>
                        <a:rPr lang="it-IT" sz="2400" b="1" dirty="0" smtClean="0">
                          <a:solidFill>
                            <a:srgbClr val="FF0000"/>
                          </a:solidFill>
                        </a:rPr>
                        <a:t>20</a:t>
                      </a:r>
                      <a:endParaRPr lang="it-IT" sz="2400" b="1" dirty="0">
                        <a:solidFill>
                          <a:srgbClr val="FF0000"/>
                        </a:solidFill>
                      </a:endParaRPr>
                    </a:p>
                  </a:txBody>
                  <a:tcPr>
                    <a:solidFill>
                      <a:srgbClr val="FFC000"/>
                    </a:solidFill>
                  </a:tcPr>
                </a:tc>
                <a:extLst>
                  <a:ext uri="{0D108BD9-81ED-4DB2-BD59-A6C34878D82A}">
                    <a16:rowId xmlns:a16="http://schemas.microsoft.com/office/drawing/2014/main" val="10002"/>
                  </a:ext>
                </a:extLst>
              </a:tr>
            </a:tbl>
          </a:graphicData>
        </a:graphic>
      </p:graphicFrame>
      <p:sp>
        <p:nvSpPr>
          <p:cNvPr id="6" name="CasellaDiTesto 5"/>
          <p:cNvSpPr txBox="1"/>
          <p:nvPr/>
        </p:nvSpPr>
        <p:spPr>
          <a:xfrm>
            <a:off x="4005975" y="1774372"/>
            <a:ext cx="1077686" cy="646331"/>
          </a:xfrm>
          <a:prstGeom prst="rect">
            <a:avLst/>
          </a:prstGeom>
          <a:noFill/>
        </p:spPr>
        <p:txBody>
          <a:bodyPr wrap="square" rtlCol="0">
            <a:spAutoFit/>
          </a:bodyPr>
          <a:lstStyle/>
          <a:p>
            <a:r>
              <a:rPr lang="it-IT" sz="3600" b="1" dirty="0" smtClean="0">
                <a:solidFill>
                  <a:srgbClr val="1E5082"/>
                </a:solidFill>
                <a:effectLst>
                  <a:outerShdw blurRad="38100" dist="38100" dir="2700000" algn="tl">
                    <a:srgbClr val="000000">
                      <a:alpha val="43137"/>
                    </a:srgbClr>
                  </a:outerShdw>
                </a:effectLst>
              </a:rPr>
              <a:t>WR</a:t>
            </a:r>
            <a:endParaRPr lang="it-IT" sz="3600" b="1" dirty="0">
              <a:solidFill>
                <a:srgbClr val="1E5082"/>
              </a:solidFill>
              <a:effectLst>
                <a:outerShdw blurRad="38100" dist="38100" dir="2700000" algn="tl">
                  <a:srgbClr val="000000">
                    <a:alpha val="43137"/>
                  </a:srgbClr>
                </a:outerShdw>
              </a:effectLst>
            </a:endParaRPr>
          </a:p>
        </p:txBody>
      </p:sp>
      <p:sp>
        <p:nvSpPr>
          <p:cNvPr id="7" name="CasellaDiTesto 6"/>
          <p:cNvSpPr txBox="1"/>
          <p:nvPr/>
        </p:nvSpPr>
        <p:spPr>
          <a:xfrm>
            <a:off x="6139629" y="1774368"/>
            <a:ext cx="1077686" cy="646331"/>
          </a:xfrm>
          <a:prstGeom prst="rect">
            <a:avLst/>
          </a:prstGeom>
          <a:noFill/>
        </p:spPr>
        <p:txBody>
          <a:bodyPr wrap="square" rtlCol="0">
            <a:spAutoFit/>
          </a:bodyPr>
          <a:lstStyle/>
          <a:p>
            <a:r>
              <a:rPr lang="it-IT" sz="3600" b="1" dirty="0" smtClean="0">
                <a:solidFill>
                  <a:srgbClr val="00B0F0"/>
                </a:solidFill>
                <a:effectLst>
                  <a:outerShdw blurRad="38100" dist="38100" dir="2700000" algn="tl">
                    <a:srgbClr val="000000">
                      <a:alpha val="43137"/>
                    </a:srgbClr>
                  </a:outerShdw>
                </a:effectLst>
              </a:rPr>
              <a:t>IWL</a:t>
            </a:r>
            <a:endParaRPr lang="it-IT" sz="3600" b="1" dirty="0">
              <a:solidFill>
                <a:srgbClr val="00B0F0"/>
              </a:solidFill>
              <a:effectLst>
                <a:outerShdw blurRad="38100" dist="38100" dir="2700000" algn="tl">
                  <a:srgbClr val="000000">
                    <a:alpha val="43137"/>
                  </a:srgbClr>
                </a:outerShdw>
              </a:effectLst>
            </a:endParaRPr>
          </a:p>
        </p:txBody>
      </p:sp>
      <p:sp>
        <p:nvSpPr>
          <p:cNvPr id="8" name="CasellaDiTesto 7"/>
          <p:cNvSpPr txBox="1"/>
          <p:nvPr/>
        </p:nvSpPr>
        <p:spPr>
          <a:xfrm>
            <a:off x="1371605" y="2449288"/>
            <a:ext cx="1861985" cy="523220"/>
          </a:xfrm>
          <a:prstGeom prst="rect">
            <a:avLst/>
          </a:prstGeom>
          <a:noFill/>
        </p:spPr>
        <p:txBody>
          <a:bodyPr wrap="none" rtlCol="0">
            <a:spAutoFit/>
          </a:bodyPr>
          <a:lstStyle/>
          <a:p>
            <a:r>
              <a:rPr lang="it-IT" sz="2800" dirty="0" smtClean="0"/>
              <a:t>Post - LAGB</a:t>
            </a:r>
            <a:endParaRPr lang="it-IT" sz="2800" dirty="0"/>
          </a:p>
        </p:txBody>
      </p:sp>
      <p:sp>
        <p:nvSpPr>
          <p:cNvPr id="9" name="CasellaDiTesto 8"/>
          <p:cNvSpPr txBox="1"/>
          <p:nvPr/>
        </p:nvSpPr>
        <p:spPr>
          <a:xfrm>
            <a:off x="1382484" y="2971807"/>
            <a:ext cx="1625766" cy="523220"/>
          </a:xfrm>
          <a:prstGeom prst="rect">
            <a:avLst/>
          </a:prstGeom>
          <a:noFill/>
        </p:spPr>
        <p:txBody>
          <a:bodyPr wrap="none" rtlCol="0">
            <a:spAutoFit/>
          </a:bodyPr>
          <a:lstStyle/>
          <a:p>
            <a:r>
              <a:rPr lang="it-IT" sz="2800" dirty="0" smtClean="0"/>
              <a:t>Post - LSG</a:t>
            </a:r>
            <a:endParaRPr lang="it-IT" sz="2800" dirty="0"/>
          </a:p>
        </p:txBody>
      </p:sp>
      <p:sp>
        <p:nvSpPr>
          <p:cNvPr id="10" name="CasellaDiTesto 9"/>
          <p:cNvSpPr txBox="1"/>
          <p:nvPr/>
        </p:nvSpPr>
        <p:spPr>
          <a:xfrm>
            <a:off x="1382480" y="3483442"/>
            <a:ext cx="1858842" cy="523220"/>
          </a:xfrm>
          <a:prstGeom prst="rect">
            <a:avLst/>
          </a:prstGeom>
          <a:noFill/>
        </p:spPr>
        <p:txBody>
          <a:bodyPr wrap="none" rtlCol="0">
            <a:spAutoFit/>
          </a:bodyPr>
          <a:lstStyle/>
          <a:p>
            <a:r>
              <a:rPr lang="it-IT" sz="2800" dirty="0" smtClean="0"/>
              <a:t>Post - RYGB</a:t>
            </a:r>
            <a:endParaRPr lang="it-IT" sz="2800" dirty="0"/>
          </a:p>
        </p:txBody>
      </p:sp>
      <p:pic>
        <p:nvPicPr>
          <p:cNvPr id="1026" name="Picture 2"/>
          <p:cNvPicPr>
            <a:picLocks noChangeAspect="1" noChangeArrowheads="1"/>
          </p:cNvPicPr>
          <p:nvPr/>
        </p:nvPicPr>
        <p:blipFill>
          <a:blip r:embed="rId3" cstate="print"/>
          <a:srcRect/>
          <a:stretch>
            <a:fillRect/>
          </a:stretch>
        </p:blipFill>
        <p:spPr bwMode="auto">
          <a:xfrm>
            <a:off x="5527221" y="4425724"/>
            <a:ext cx="6468836" cy="2101717"/>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37657" y="152400"/>
            <a:ext cx="8817428" cy="1569660"/>
          </a:xfrm>
          <a:prstGeom prst="rect">
            <a:avLst/>
          </a:prstGeom>
          <a:noFill/>
        </p:spPr>
        <p:txBody>
          <a:bodyPr wrap="square" rtlCol="0">
            <a:spAutoFit/>
          </a:bodyPr>
          <a:lstStyle/>
          <a:p>
            <a:pPr algn="just"/>
            <a:r>
              <a:rPr lang="it-IT" sz="2400" dirty="0" smtClean="0"/>
              <a:t>Proposta di standardizzazione del momento e dei criteri diagnostici per la definizione di </a:t>
            </a:r>
            <a:r>
              <a:rPr lang="it-IT" sz="2400" dirty="0" err="1" smtClean="0"/>
              <a:t>non-responder</a:t>
            </a:r>
            <a:r>
              <a:rPr lang="it-IT" sz="2400" dirty="0" smtClean="0"/>
              <a:t> dopo chirurgia </a:t>
            </a:r>
            <a:r>
              <a:rPr lang="it-IT" sz="2400" dirty="0" err="1" smtClean="0"/>
              <a:t>bariatrica</a:t>
            </a:r>
            <a:r>
              <a:rPr lang="it-IT" sz="2400" dirty="0" smtClean="0"/>
              <a:t> secondo </a:t>
            </a:r>
            <a:r>
              <a:rPr lang="en-US" sz="2400" dirty="0" smtClean="0"/>
              <a:t>le  </a:t>
            </a:r>
            <a:r>
              <a:rPr lang="en-US" sz="2400" b="1" dirty="0" smtClean="0"/>
              <a:t>“ </a:t>
            </a:r>
            <a:r>
              <a:rPr lang="en-US" sz="2400" b="1" i="1" dirty="0" smtClean="0"/>
              <a:t>Clinical practice guidelines of the European Association for   </a:t>
            </a:r>
          </a:p>
          <a:p>
            <a:pPr algn="just"/>
            <a:r>
              <a:rPr lang="en-US" sz="2400" b="1" i="1" dirty="0" smtClean="0"/>
              <a:t>     Endoscopic Surgery (EAES) on bariatric surgery: update 2020” </a:t>
            </a:r>
            <a:endParaRPr lang="it-IT" sz="2400" b="1" dirty="0">
              <a:solidFill>
                <a:srgbClr val="FF0000"/>
              </a:solidFill>
            </a:endParaRPr>
          </a:p>
        </p:txBody>
      </p:sp>
      <p:pic>
        <p:nvPicPr>
          <p:cNvPr id="16" name="Picture 3"/>
          <p:cNvPicPr>
            <a:picLocks noChangeAspect="1" noChangeArrowheads="1"/>
          </p:cNvPicPr>
          <p:nvPr/>
        </p:nvPicPr>
        <p:blipFill>
          <a:blip r:embed="rId2" cstate="print"/>
          <a:srcRect/>
          <a:stretch>
            <a:fillRect/>
          </a:stretch>
        </p:blipFill>
        <p:spPr bwMode="auto">
          <a:xfrm>
            <a:off x="0" y="0"/>
            <a:ext cx="1077685" cy="144964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405064" y="1991406"/>
            <a:ext cx="7381875" cy="4029075"/>
          </a:xfrm>
          <a:prstGeom prst="rect">
            <a:avLst/>
          </a:prstGeom>
          <a:noFill/>
          <a:ln w="9525">
            <a:noFill/>
            <a:miter lim="800000"/>
            <a:headEnd/>
            <a:tailEnd/>
          </a:ln>
        </p:spPr>
      </p:pic>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132113" y="174171"/>
            <a:ext cx="3995058" cy="523220"/>
          </a:xfrm>
          <a:prstGeom prst="rect">
            <a:avLst/>
          </a:prstGeom>
          <a:noFill/>
        </p:spPr>
        <p:txBody>
          <a:bodyPr wrap="square" rtlCol="0">
            <a:spAutoFit/>
          </a:bodyPr>
          <a:lstStyle/>
          <a:p>
            <a:pPr algn="just"/>
            <a:r>
              <a:rPr lang="en-US" sz="2800" b="1" i="1" dirty="0" smtClean="0"/>
              <a:t>NON- responder </a:t>
            </a:r>
            <a:r>
              <a:rPr lang="en-US" sz="2800" b="1" i="1" dirty="0" err="1" smtClean="0"/>
              <a:t>primario</a:t>
            </a:r>
            <a:endParaRPr lang="it-IT" sz="2800" b="1" dirty="0">
              <a:solidFill>
                <a:srgbClr val="FF0000"/>
              </a:solidFill>
            </a:endParaRPr>
          </a:p>
        </p:txBody>
      </p:sp>
      <p:pic>
        <p:nvPicPr>
          <p:cNvPr id="16" name="Picture 3"/>
          <p:cNvPicPr>
            <a:picLocks noChangeAspect="1" noChangeArrowheads="1"/>
          </p:cNvPicPr>
          <p:nvPr/>
        </p:nvPicPr>
        <p:blipFill>
          <a:blip r:embed="rId2" cstate="print"/>
          <a:srcRect/>
          <a:stretch>
            <a:fillRect/>
          </a:stretch>
        </p:blipFill>
        <p:spPr bwMode="auto">
          <a:xfrm>
            <a:off x="0" y="0"/>
            <a:ext cx="1077685" cy="1449644"/>
          </a:xfrm>
          <a:prstGeom prst="rect">
            <a:avLst/>
          </a:prstGeom>
          <a:noFill/>
          <a:ln w="9525">
            <a:noFill/>
            <a:miter lim="800000"/>
            <a:headEnd/>
            <a:tailEnd/>
          </a:ln>
        </p:spPr>
      </p:pic>
      <p:sp>
        <p:nvSpPr>
          <p:cNvPr id="7" name="Rettangolo 6"/>
          <p:cNvSpPr/>
          <p:nvPr/>
        </p:nvSpPr>
        <p:spPr>
          <a:xfrm>
            <a:off x="1088571" y="666767"/>
            <a:ext cx="10951028" cy="3046988"/>
          </a:xfrm>
          <a:prstGeom prst="rect">
            <a:avLst/>
          </a:prstGeom>
        </p:spPr>
        <p:txBody>
          <a:bodyPr wrap="square">
            <a:spAutoFit/>
          </a:bodyPr>
          <a:lstStyle/>
          <a:p>
            <a:pPr algn="just"/>
            <a:r>
              <a:rPr lang="it-IT" dirty="0" smtClean="0"/>
              <a:t>Un calo di peso insufficiente deve essere individuato precocemente dopo l’intervento chirurgico nei pazienti che presentano una curva di calo chiaramente inferiore alle aspettative, in modo da dare poter mettere in campo interventi di supporto. Tuttavia, ai fini di un eventuale intervento di revisione, i pazienti devono essere valutati al nadir della curva di peso, non prima di 18–24 mesi dalla chirurgia primaria</a:t>
            </a:r>
          </a:p>
          <a:p>
            <a:pPr algn="just"/>
            <a:r>
              <a:rPr lang="it-IT" sz="2000" b="1" dirty="0" smtClean="0">
                <a:solidFill>
                  <a:srgbClr val="FF0000"/>
                </a:solidFill>
              </a:rPr>
              <a:t>CRITERI</a:t>
            </a:r>
          </a:p>
          <a:p>
            <a:pPr algn="just"/>
            <a:r>
              <a:rPr lang="it-IT" sz="2000" dirty="0" smtClean="0"/>
              <a:t>NON-RESPONDERS PRIMARI in presenza di uno dei seguenti criteri</a:t>
            </a:r>
          </a:p>
          <a:p>
            <a:pPr algn="just">
              <a:buFont typeface="Arial" pitchFamily="34" charset="0"/>
              <a:buChar char="•"/>
            </a:pPr>
            <a:r>
              <a:rPr lang="it-IT" sz="2000" dirty="0" smtClean="0"/>
              <a:t> calo di peso &lt; 10% del peso iniziale</a:t>
            </a:r>
          </a:p>
          <a:p>
            <a:pPr algn="just">
              <a:buFont typeface="Arial" pitchFamily="34" charset="0"/>
              <a:buChar char="•"/>
            </a:pPr>
            <a:r>
              <a:rPr lang="it-IT" sz="2000" dirty="0" smtClean="0"/>
              <a:t> calo di peso non sufficiente a portare il paziente fuori dalle indicazione per chirurgia </a:t>
            </a:r>
            <a:r>
              <a:rPr lang="it-IT" sz="2000" dirty="0" err="1" smtClean="0"/>
              <a:t>bariatrica</a:t>
            </a:r>
            <a:endParaRPr lang="it-IT" sz="2000" dirty="0" smtClean="0"/>
          </a:p>
          <a:p>
            <a:pPr algn="just">
              <a:buFont typeface="Arial" pitchFamily="34" charset="0"/>
              <a:buChar char="•"/>
            </a:pPr>
            <a:r>
              <a:rPr lang="it-IT" sz="2000" dirty="0" smtClean="0"/>
              <a:t> calo di peso non sufficiente a permettere un adeguato controllo delle </a:t>
            </a:r>
            <a:r>
              <a:rPr lang="it-IT" sz="2000" dirty="0" err="1" smtClean="0"/>
              <a:t>comorbidità</a:t>
            </a:r>
            <a:r>
              <a:rPr lang="it-IT" sz="2000" dirty="0" smtClean="0"/>
              <a:t>, compreso DM2</a:t>
            </a:r>
          </a:p>
          <a:p>
            <a:pPr algn="just"/>
            <a:endParaRPr lang="it-IT" sz="2000" dirty="0"/>
          </a:p>
        </p:txBody>
      </p:sp>
      <p:sp>
        <p:nvSpPr>
          <p:cNvPr id="8" name="CasellaDiTesto 7"/>
          <p:cNvSpPr txBox="1"/>
          <p:nvPr/>
        </p:nvSpPr>
        <p:spPr>
          <a:xfrm>
            <a:off x="1110338" y="3483537"/>
            <a:ext cx="4778834" cy="523220"/>
          </a:xfrm>
          <a:prstGeom prst="rect">
            <a:avLst/>
          </a:prstGeom>
          <a:noFill/>
        </p:spPr>
        <p:txBody>
          <a:bodyPr wrap="square" rtlCol="0">
            <a:spAutoFit/>
          </a:bodyPr>
          <a:lstStyle/>
          <a:p>
            <a:pPr algn="just"/>
            <a:r>
              <a:rPr lang="en-US" sz="2800" b="1" i="1" dirty="0" smtClean="0"/>
              <a:t>NON- responder </a:t>
            </a:r>
            <a:r>
              <a:rPr lang="en-US" sz="2800" b="1" i="1" dirty="0" err="1" smtClean="0"/>
              <a:t>secondario</a:t>
            </a:r>
            <a:endParaRPr lang="it-IT" sz="2800" b="1" dirty="0">
              <a:solidFill>
                <a:srgbClr val="FF0000"/>
              </a:solidFill>
            </a:endParaRPr>
          </a:p>
        </p:txBody>
      </p:sp>
      <p:sp>
        <p:nvSpPr>
          <p:cNvPr id="9" name="Rettangolo 8"/>
          <p:cNvSpPr/>
          <p:nvPr/>
        </p:nvSpPr>
        <p:spPr>
          <a:xfrm>
            <a:off x="293914" y="3957381"/>
            <a:ext cx="11898086" cy="2769989"/>
          </a:xfrm>
          <a:prstGeom prst="rect">
            <a:avLst/>
          </a:prstGeom>
        </p:spPr>
        <p:txBody>
          <a:bodyPr wrap="square">
            <a:spAutoFit/>
          </a:bodyPr>
          <a:lstStyle/>
          <a:p>
            <a:r>
              <a:rPr lang="it-IT" dirty="0" smtClean="0"/>
              <a:t>Il recupero di peso dopo una procedura chirurgica di successo deve essere valutato almeno 24 mesi </a:t>
            </a:r>
            <a:r>
              <a:rPr lang="it-IT" dirty="0" err="1" smtClean="0"/>
              <a:t>dopol</a:t>
            </a:r>
            <a:r>
              <a:rPr lang="it-IT" dirty="0" smtClean="0"/>
              <a:t>’intervento, dopo il momento atteso di stabilizzazione del peso, tenendo contro del fatto che un minimo recupero dopo il nadir può essere considerate fisiologico.</a:t>
            </a:r>
          </a:p>
          <a:p>
            <a:r>
              <a:rPr lang="it-IT" sz="2000" dirty="0" smtClean="0"/>
              <a:t> </a:t>
            </a:r>
            <a:r>
              <a:rPr lang="it-IT" sz="2000" b="1" dirty="0" smtClean="0">
                <a:solidFill>
                  <a:srgbClr val="FF0000"/>
                </a:solidFill>
              </a:rPr>
              <a:t>CRITERI</a:t>
            </a:r>
          </a:p>
          <a:p>
            <a:pPr algn="just"/>
            <a:r>
              <a:rPr lang="it-IT" sz="2000" dirty="0" smtClean="0"/>
              <a:t>NON-RESPONDERS SECONDARI in presenza di uno dei seguenti criteri</a:t>
            </a:r>
          </a:p>
          <a:p>
            <a:pPr algn="just">
              <a:buFont typeface="Arial" pitchFamily="34" charset="0"/>
              <a:buChar char="•"/>
            </a:pPr>
            <a:r>
              <a:rPr lang="it-IT" sz="2000" dirty="0" smtClean="0"/>
              <a:t> Progressivo recupero di peso in atto</a:t>
            </a:r>
          </a:p>
          <a:p>
            <a:pPr algn="just">
              <a:buFont typeface="Arial" pitchFamily="34" charset="0"/>
              <a:buChar char="•"/>
            </a:pPr>
            <a:r>
              <a:rPr lang="it-IT" sz="2000" dirty="0" smtClean="0"/>
              <a:t> recupero di peso sufficiente a riportare il paziente nella fascia di obesità per cui vi è indicazione a</a:t>
            </a:r>
          </a:p>
          <a:p>
            <a:r>
              <a:rPr lang="it-IT" sz="2000" dirty="0" smtClean="0"/>
              <a:t>  chirurgia </a:t>
            </a:r>
            <a:r>
              <a:rPr lang="it-IT" sz="2000" dirty="0" err="1" smtClean="0"/>
              <a:t>bariatrica</a:t>
            </a:r>
            <a:r>
              <a:rPr lang="it-IT" sz="2000" dirty="0" smtClean="0"/>
              <a:t>;</a:t>
            </a:r>
          </a:p>
          <a:p>
            <a:pPr algn="just">
              <a:buFont typeface="Arial" pitchFamily="34" charset="0"/>
              <a:buChar char="•"/>
            </a:pPr>
            <a:r>
              <a:rPr lang="it-IT" sz="2000" dirty="0" smtClean="0"/>
              <a:t> recupero di peso accompagnato da un inadeguato controllo delle </a:t>
            </a:r>
            <a:r>
              <a:rPr lang="it-IT" sz="2000" dirty="0" err="1" smtClean="0"/>
              <a:t>comorbidità</a:t>
            </a:r>
            <a:r>
              <a:rPr lang="it-IT" sz="2000" dirty="0" smtClean="0"/>
              <a:t>, compreso il diabete tipo 2.</a:t>
            </a:r>
            <a:endParaRPr lang="it-IT" sz="2000" dirty="0"/>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64229" y="402771"/>
            <a:ext cx="7823167" cy="584775"/>
          </a:xfrm>
          <a:prstGeom prst="rect">
            <a:avLst/>
          </a:prstGeom>
          <a:noFill/>
        </p:spPr>
        <p:txBody>
          <a:bodyPr wrap="none" rtlCol="0">
            <a:spAutoFit/>
          </a:bodyPr>
          <a:lstStyle/>
          <a:p>
            <a:r>
              <a:rPr lang="it-IT" sz="3200" b="1" dirty="0" smtClean="0">
                <a:solidFill>
                  <a:srgbClr val="FF0000"/>
                </a:solidFill>
              </a:rPr>
              <a:t>Cause di WE ed IWL dopo chirurgia </a:t>
            </a:r>
            <a:r>
              <a:rPr lang="it-IT" sz="3200" b="1" dirty="0" err="1" smtClean="0">
                <a:solidFill>
                  <a:srgbClr val="FF0000"/>
                </a:solidFill>
              </a:rPr>
              <a:t>bariatrica</a:t>
            </a:r>
            <a:endParaRPr lang="it-IT" sz="3200" b="1" dirty="0">
              <a:solidFill>
                <a:srgbClr val="FF0000"/>
              </a:solidFill>
            </a:endParaRPr>
          </a:p>
        </p:txBody>
      </p:sp>
      <p:pic>
        <p:nvPicPr>
          <p:cNvPr id="16" name="Picture 3"/>
          <p:cNvPicPr>
            <a:picLocks noChangeAspect="1" noChangeArrowheads="1"/>
          </p:cNvPicPr>
          <p:nvPr/>
        </p:nvPicPr>
        <p:blipFill>
          <a:blip r:embed="rId2" cstate="print"/>
          <a:srcRect/>
          <a:stretch>
            <a:fillRect/>
          </a:stretch>
        </p:blipFill>
        <p:spPr bwMode="auto">
          <a:xfrm>
            <a:off x="0" y="0"/>
            <a:ext cx="1077685" cy="1449644"/>
          </a:xfrm>
          <a:prstGeom prst="rect">
            <a:avLst/>
          </a:prstGeom>
          <a:noFill/>
          <a:ln w="9525">
            <a:noFill/>
            <a:miter lim="800000"/>
            <a:headEnd/>
            <a:tailEnd/>
          </a:ln>
        </p:spPr>
      </p:pic>
      <p:sp>
        <p:nvSpPr>
          <p:cNvPr id="11" name="CasellaDiTesto 10"/>
          <p:cNvSpPr txBox="1"/>
          <p:nvPr/>
        </p:nvSpPr>
        <p:spPr>
          <a:xfrm>
            <a:off x="2133600" y="1273629"/>
            <a:ext cx="8044543" cy="3539430"/>
          </a:xfrm>
          <a:prstGeom prst="rect">
            <a:avLst/>
          </a:prstGeom>
          <a:noFill/>
        </p:spPr>
        <p:txBody>
          <a:bodyPr wrap="square" rtlCol="0">
            <a:spAutoFit/>
          </a:bodyPr>
          <a:lstStyle/>
          <a:p>
            <a:pPr marL="514350" indent="-514350">
              <a:lnSpc>
                <a:spcPct val="200000"/>
              </a:lnSpc>
              <a:buFont typeface="+mj-lt"/>
              <a:buAutoNum type="alphaUcPeriod"/>
            </a:pPr>
            <a:r>
              <a:rPr lang="it-IT" sz="2800" b="1" dirty="0" smtClean="0"/>
              <a:t>CAUSE ORMONALI/ METABOLICHE</a:t>
            </a:r>
          </a:p>
          <a:p>
            <a:pPr marL="400050" indent="-400050">
              <a:lnSpc>
                <a:spcPct val="200000"/>
              </a:lnSpc>
              <a:buFont typeface="+mj-lt"/>
              <a:buAutoNum type="alphaUcPeriod"/>
            </a:pPr>
            <a:r>
              <a:rPr lang="it-IT" sz="2800" b="1" dirty="0" smtClean="0"/>
              <a:t>NON ADERENZA ALLE DIETE</a:t>
            </a:r>
          </a:p>
          <a:p>
            <a:pPr marL="400050" indent="-400050">
              <a:lnSpc>
                <a:spcPct val="200000"/>
              </a:lnSpc>
              <a:buFont typeface="+mj-lt"/>
              <a:buAutoNum type="alphaUcPeriod"/>
            </a:pPr>
            <a:r>
              <a:rPr lang="it-IT" sz="2800" b="1" dirty="0" smtClean="0"/>
              <a:t>CAUSE PSICHICHE ED INATTIVITA’FISICA</a:t>
            </a:r>
          </a:p>
          <a:p>
            <a:pPr marL="400050" indent="-400050">
              <a:lnSpc>
                <a:spcPct val="200000"/>
              </a:lnSpc>
              <a:buFont typeface="+mj-lt"/>
              <a:buAutoNum type="alphaUcPeriod"/>
            </a:pPr>
            <a:r>
              <a:rPr lang="it-IT" sz="2800" b="1" dirty="0" smtClean="0"/>
              <a:t>CAUSE CHIRURGICHE ANATOMICHE</a:t>
            </a:r>
            <a:endParaRPr lang="it-IT" sz="2800" b="1" dirty="0"/>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64229" y="402771"/>
            <a:ext cx="7823167" cy="584775"/>
          </a:xfrm>
          <a:prstGeom prst="rect">
            <a:avLst/>
          </a:prstGeom>
          <a:noFill/>
        </p:spPr>
        <p:txBody>
          <a:bodyPr wrap="none" rtlCol="0">
            <a:spAutoFit/>
          </a:bodyPr>
          <a:lstStyle/>
          <a:p>
            <a:r>
              <a:rPr lang="it-IT" sz="3200" b="1" dirty="0" smtClean="0">
                <a:solidFill>
                  <a:srgbClr val="FF0000"/>
                </a:solidFill>
              </a:rPr>
              <a:t>Cause di WE ed IWL dopo chirurgia </a:t>
            </a:r>
            <a:r>
              <a:rPr lang="it-IT" sz="3200" b="1" dirty="0" err="1" smtClean="0">
                <a:solidFill>
                  <a:srgbClr val="FF0000"/>
                </a:solidFill>
              </a:rPr>
              <a:t>bariatrica</a:t>
            </a:r>
            <a:endParaRPr lang="it-IT" sz="3200" b="1" dirty="0">
              <a:solidFill>
                <a:srgbClr val="FF0000"/>
              </a:solidFill>
            </a:endParaRPr>
          </a:p>
        </p:txBody>
      </p:sp>
      <p:pic>
        <p:nvPicPr>
          <p:cNvPr id="16" name="Picture 3"/>
          <p:cNvPicPr>
            <a:picLocks noChangeAspect="1" noChangeArrowheads="1"/>
          </p:cNvPicPr>
          <p:nvPr/>
        </p:nvPicPr>
        <p:blipFill>
          <a:blip r:embed="rId2" cstate="print"/>
          <a:srcRect/>
          <a:stretch>
            <a:fillRect/>
          </a:stretch>
        </p:blipFill>
        <p:spPr bwMode="auto">
          <a:xfrm>
            <a:off x="0" y="0"/>
            <a:ext cx="1077685" cy="1449644"/>
          </a:xfrm>
          <a:prstGeom prst="rect">
            <a:avLst/>
          </a:prstGeom>
          <a:noFill/>
          <a:ln w="9525">
            <a:noFill/>
            <a:miter lim="800000"/>
            <a:headEnd/>
            <a:tailEnd/>
          </a:ln>
        </p:spPr>
      </p:pic>
      <p:sp>
        <p:nvSpPr>
          <p:cNvPr id="11" name="CasellaDiTesto 10"/>
          <p:cNvSpPr txBox="1"/>
          <p:nvPr/>
        </p:nvSpPr>
        <p:spPr>
          <a:xfrm>
            <a:off x="2133600" y="1273629"/>
            <a:ext cx="8044543" cy="5262979"/>
          </a:xfrm>
          <a:prstGeom prst="rect">
            <a:avLst/>
          </a:prstGeom>
          <a:noFill/>
        </p:spPr>
        <p:txBody>
          <a:bodyPr wrap="square" rtlCol="0">
            <a:spAutoFit/>
          </a:bodyPr>
          <a:lstStyle/>
          <a:p>
            <a:pPr marL="514350" indent="-514350">
              <a:lnSpc>
                <a:spcPct val="200000"/>
              </a:lnSpc>
              <a:buFont typeface="+mj-lt"/>
              <a:buAutoNum type="alphaUcPeriod"/>
            </a:pPr>
            <a:r>
              <a:rPr lang="it-IT" sz="2800" b="1" dirty="0" smtClean="0"/>
              <a:t>CAUSE ORMONALI/ METABOLICHE</a:t>
            </a:r>
          </a:p>
          <a:p>
            <a:pPr marL="514350" indent="-514350">
              <a:lnSpc>
                <a:spcPct val="200000"/>
              </a:lnSpc>
              <a:buFont typeface="Arial" pitchFamily="34" charset="0"/>
              <a:buChar char="•"/>
            </a:pPr>
            <a:r>
              <a:rPr lang="it-IT" sz="2800" b="1" dirty="0" smtClean="0"/>
              <a:t>Aumento della </a:t>
            </a:r>
            <a:r>
              <a:rPr lang="it-IT" sz="2800" b="1" dirty="0" err="1" smtClean="0"/>
              <a:t>grelina</a:t>
            </a:r>
            <a:endParaRPr lang="it-IT" sz="2800" b="1" dirty="0" smtClean="0"/>
          </a:p>
          <a:p>
            <a:pPr marL="514350" indent="-514350">
              <a:lnSpc>
                <a:spcPct val="200000"/>
              </a:lnSpc>
              <a:buFont typeface="Arial" pitchFamily="34" charset="0"/>
              <a:buChar char="•"/>
            </a:pPr>
            <a:r>
              <a:rPr lang="it-IT" sz="2800" b="1" dirty="0" smtClean="0"/>
              <a:t>Riduzione di GLP-1 e peptide Y</a:t>
            </a:r>
          </a:p>
          <a:p>
            <a:pPr marL="514350" indent="-514350">
              <a:lnSpc>
                <a:spcPct val="200000"/>
              </a:lnSpc>
              <a:buFont typeface="Arial" pitchFamily="34" charset="0"/>
              <a:buChar char="•"/>
            </a:pPr>
            <a:r>
              <a:rPr lang="it-IT" sz="2800" b="1" dirty="0" smtClean="0"/>
              <a:t>Ipoglicemia post-chirurgia (dumping </a:t>
            </a:r>
            <a:r>
              <a:rPr lang="it-IT" sz="2800" b="1" dirty="0" err="1" smtClean="0"/>
              <a:t>syndrome</a:t>
            </a:r>
            <a:r>
              <a:rPr lang="it-IT" sz="2800" b="1" dirty="0" smtClean="0"/>
              <a:t>)</a:t>
            </a:r>
          </a:p>
          <a:p>
            <a:pPr marL="514350" indent="-514350">
              <a:lnSpc>
                <a:spcPct val="200000"/>
              </a:lnSpc>
              <a:buFont typeface="Arial" pitchFamily="34" charset="0"/>
              <a:buChar char="•"/>
            </a:pPr>
            <a:r>
              <a:rPr lang="it-IT" sz="2800" b="1" dirty="0" smtClean="0"/>
              <a:t>Ruolo della LEPTINA (non chiaro)</a:t>
            </a:r>
          </a:p>
          <a:p>
            <a:pPr marL="514350" indent="-514350">
              <a:lnSpc>
                <a:spcPct val="200000"/>
              </a:lnSpc>
              <a:buFont typeface="Arial" pitchFamily="34" charset="0"/>
              <a:buChar char="•"/>
            </a:pPr>
            <a:endParaRPr lang="it-IT" sz="2800" b="1" dirty="0" smtClean="0"/>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64229" y="402771"/>
            <a:ext cx="7823167" cy="584775"/>
          </a:xfrm>
          <a:prstGeom prst="rect">
            <a:avLst/>
          </a:prstGeom>
          <a:noFill/>
        </p:spPr>
        <p:txBody>
          <a:bodyPr wrap="none" rtlCol="0">
            <a:spAutoFit/>
          </a:bodyPr>
          <a:lstStyle/>
          <a:p>
            <a:r>
              <a:rPr lang="it-IT" sz="3200" b="1" dirty="0" smtClean="0">
                <a:solidFill>
                  <a:srgbClr val="FF0000"/>
                </a:solidFill>
              </a:rPr>
              <a:t>Cause di WE ed IWL dopo chirurgia </a:t>
            </a:r>
            <a:r>
              <a:rPr lang="it-IT" sz="3200" b="1" dirty="0" err="1" smtClean="0">
                <a:solidFill>
                  <a:srgbClr val="FF0000"/>
                </a:solidFill>
              </a:rPr>
              <a:t>bariatrica</a:t>
            </a:r>
            <a:endParaRPr lang="it-IT" sz="3200" b="1" dirty="0">
              <a:solidFill>
                <a:srgbClr val="FF0000"/>
              </a:solidFill>
            </a:endParaRPr>
          </a:p>
        </p:txBody>
      </p:sp>
      <p:pic>
        <p:nvPicPr>
          <p:cNvPr id="16" name="Picture 3"/>
          <p:cNvPicPr>
            <a:picLocks noChangeAspect="1" noChangeArrowheads="1"/>
          </p:cNvPicPr>
          <p:nvPr/>
        </p:nvPicPr>
        <p:blipFill>
          <a:blip r:embed="rId2" cstate="print"/>
          <a:srcRect/>
          <a:stretch>
            <a:fillRect/>
          </a:stretch>
        </p:blipFill>
        <p:spPr bwMode="auto">
          <a:xfrm>
            <a:off x="0" y="0"/>
            <a:ext cx="1077685" cy="1449644"/>
          </a:xfrm>
          <a:prstGeom prst="rect">
            <a:avLst/>
          </a:prstGeom>
          <a:noFill/>
          <a:ln w="9525">
            <a:noFill/>
            <a:miter lim="800000"/>
            <a:headEnd/>
            <a:tailEnd/>
          </a:ln>
        </p:spPr>
      </p:pic>
      <p:sp>
        <p:nvSpPr>
          <p:cNvPr id="11" name="CasellaDiTesto 10"/>
          <p:cNvSpPr txBox="1"/>
          <p:nvPr/>
        </p:nvSpPr>
        <p:spPr>
          <a:xfrm>
            <a:off x="2133600" y="1273629"/>
            <a:ext cx="8044543" cy="4401205"/>
          </a:xfrm>
          <a:prstGeom prst="rect">
            <a:avLst/>
          </a:prstGeom>
          <a:noFill/>
        </p:spPr>
        <p:txBody>
          <a:bodyPr wrap="square" rtlCol="0">
            <a:spAutoFit/>
          </a:bodyPr>
          <a:lstStyle/>
          <a:p>
            <a:pPr marL="514350" indent="-514350">
              <a:lnSpc>
                <a:spcPct val="200000"/>
              </a:lnSpc>
            </a:pPr>
            <a:r>
              <a:rPr lang="it-IT" sz="2800" b="1" dirty="0" smtClean="0"/>
              <a:t>B.  NON ADERENZA ALLA DIETA</a:t>
            </a:r>
          </a:p>
          <a:p>
            <a:pPr marL="514350" indent="-514350">
              <a:lnSpc>
                <a:spcPct val="200000"/>
              </a:lnSpc>
              <a:buFont typeface="Arial" pitchFamily="34" charset="0"/>
              <a:buChar char="•"/>
            </a:pPr>
            <a:r>
              <a:rPr lang="it-IT" sz="2800" b="1" dirty="0" smtClean="0"/>
              <a:t>Grazing</a:t>
            </a:r>
          </a:p>
          <a:p>
            <a:pPr marL="514350" indent="-514350">
              <a:lnSpc>
                <a:spcPct val="200000"/>
              </a:lnSpc>
              <a:buFont typeface="Arial" pitchFamily="34" charset="0"/>
              <a:buChar char="•"/>
            </a:pPr>
            <a:r>
              <a:rPr lang="it-IT" sz="2800" b="1" dirty="0" err="1" smtClean="0"/>
              <a:t>Binge</a:t>
            </a:r>
            <a:r>
              <a:rPr lang="it-IT" sz="2800" b="1" dirty="0" smtClean="0"/>
              <a:t> </a:t>
            </a:r>
            <a:r>
              <a:rPr lang="it-IT" sz="2800" b="1" dirty="0" err="1" smtClean="0"/>
              <a:t>eating</a:t>
            </a:r>
            <a:r>
              <a:rPr lang="it-IT" sz="2800" b="1" dirty="0" smtClean="0"/>
              <a:t> and </a:t>
            </a:r>
            <a:r>
              <a:rPr lang="it-IT" sz="2800" b="1" dirty="0" err="1" smtClean="0"/>
              <a:t>sweet</a:t>
            </a:r>
            <a:r>
              <a:rPr lang="it-IT" sz="2800" b="1" dirty="0" smtClean="0"/>
              <a:t> </a:t>
            </a:r>
            <a:r>
              <a:rPr lang="it-IT" sz="2800" b="1" dirty="0" err="1" smtClean="0"/>
              <a:t>eater</a:t>
            </a:r>
            <a:endParaRPr lang="it-IT" sz="2800" b="1" dirty="0" smtClean="0"/>
          </a:p>
          <a:p>
            <a:pPr marL="514350" indent="-514350">
              <a:lnSpc>
                <a:spcPct val="200000"/>
              </a:lnSpc>
              <a:buFont typeface="Arial" pitchFamily="34" charset="0"/>
              <a:buChar char="•"/>
            </a:pPr>
            <a:r>
              <a:rPr lang="it-IT" sz="2800" b="1" dirty="0" smtClean="0"/>
              <a:t>alcool</a:t>
            </a:r>
            <a:endParaRPr lang="it-IT" sz="2800" b="1" dirty="0" smtClean="0"/>
          </a:p>
          <a:p>
            <a:pPr marL="514350" indent="-514350">
              <a:lnSpc>
                <a:spcPct val="200000"/>
              </a:lnSpc>
              <a:buFont typeface="Arial" pitchFamily="34" charset="0"/>
              <a:buChar char="•"/>
            </a:pPr>
            <a:r>
              <a:rPr lang="it-IT" sz="2800" b="1" dirty="0" smtClean="0"/>
              <a:t>Ritorno alle precedenti abitudini alimentari</a:t>
            </a:r>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64229" y="402771"/>
            <a:ext cx="7823167" cy="584775"/>
          </a:xfrm>
          <a:prstGeom prst="rect">
            <a:avLst/>
          </a:prstGeom>
          <a:noFill/>
        </p:spPr>
        <p:txBody>
          <a:bodyPr wrap="none" rtlCol="0">
            <a:spAutoFit/>
          </a:bodyPr>
          <a:lstStyle/>
          <a:p>
            <a:r>
              <a:rPr lang="it-IT" sz="3200" b="1" dirty="0" smtClean="0">
                <a:solidFill>
                  <a:srgbClr val="FF0000"/>
                </a:solidFill>
              </a:rPr>
              <a:t>Cause di WE ed IWL dopo chirurgia </a:t>
            </a:r>
            <a:r>
              <a:rPr lang="it-IT" sz="3200" b="1" dirty="0" err="1" smtClean="0">
                <a:solidFill>
                  <a:srgbClr val="FF0000"/>
                </a:solidFill>
              </a:rPr>
              <a:t>bariatrica</a:t>
            </a:r>
            <a:endParaRPr lang="it-IT" sz="3200" b="1" dirty="0">
              <a:solidFill>
                <a:srgbClr val="FF0000"/>
              </a:solidFill>
            </a:endParaRPr>
          </a:p>
        </p:txBody>
      </p:sp>
      <p:pic>
        <p:nvPicPr>
          <p:cNvPr id="16" name="Picture 3"/>
          <p:cNvPicPr>
            <a:picLocks noChangeAspect="1" noChangeArrowheads="1"/>
          </p:cNvPicPr>
          <p:nvPr/>
        </p:nvPicPr>
        <p:blipFill>
          <a:blip r:embed="rId2" cstate="print"/>
          <a:srcRect/>
          <a:stretch>
            <a:fillRect/>
          </a:stretch>
        </p:blipFill>
        <p:spPr bwMode="auto">
          <a:xfrm>
            <a:off x="0" y="0"/>
            <a:ext cx="1077685" cy="1449644"/>
          </a:xfrm>
          <a:prstGeom prst="rect">
            <a:avLst/>
          </a:prstGeom>
          <a:noFill/>
          <a:ln w="9525">
            <a:noFill/>
            <a:miter lim="800000"/>
            <a:headEnd/>
            <a:tailEnd/>
          </a:ln>
        </p:spPr>
      </p:pic>
      <p:sp>
        <p:nvSpPr>
          <p:cNvPr id="11" name="CasellaDiTesto 10"/>
          <p:cNvSpPr txBox="1"/>
          <p:nvPr/>
        </p:nvSpPr>
        <p:spPr>
          <a:xfrm>
            <a:off x="1491343" y="1121229"/>
            <a:ext cx="9742714" cy="5632311"/>
          </a:xfrm>
          <a:prstGeom prst="rect">
            <a:avLst/>
          </a:prstGeom>
          <a:noFill/>
        </p:spPr>
        <p:txBody>
          <a:bodyPr wrap="square" rtlCol="0">
            <a:spAutoFit/>
          </a:bodyPr>
          <a:lstStyle/>
          <a:p>
            <a:pPr marL="514350" indent="-514350">
              <a:lnSpc>
                <a:spcPct val="200000"/>
              </a:lnSpc>
            </a:pPr>
            <a:r>
              <a:rPr lang="it-IT" sz="2800" b="1" dirty="0" smtClean="0"/>
              <a:t>C. CAUSE PSICHICHE ED INATTIVITA’FISICA</a:t>
            </a:r>
          </a:p>
          <a:p>
            <a:pPr marL="514350" indent="-514350">
              <a:buFont typeface="Arial" pitchFamily="34" charset="0"/>
              <a:buChar char="•"/>
            </a:pPr>
            <a:r>
              <a:rPr lang="it-IT" sz="2400" b="1" dirty="0" smtClean="0"/>
              <a:t>Sintomi depressivi</a:t>
            </a:r>
          </a:p>
          <a:p>
            <a:pPr marL="514350" indent="-514350">
              <a:buFont typeface="Arial" pitchFamily="34" charset="0"/>
              <a:buChar char="•"/>
            </a:pPr>
            <a:endParaRPr lang="it-IT" sz="2400" b="1" dirty="0" smtClean="0"/>
          </a:p>
          <a:p>
            <a:pPr marL="514350" indent="-514350">
              <a:buFont typeface="Arial" pitchFamily="34" charset="0"/>
              <a:buChar char="•"/>
            </a:pPr>
            <a:r>
              <a:rPr lang="it-IT" sz="2400" b="1" dirty="0" smtClean="0"/>
              <a:t>ansia</a:t>
            </a:r>
          </a:p>
          <a:p>
            <a:pPr marL="514350" indent="-514350"/>
            <a:endParaRPr lang="it-IT" sz="2400" b="1" dirty="0" smtClean="0"/>
          </a:p>
          <a:p>
            <a:pPr marL="514350" indent="-514350">
              <a:buFont typeface="Arial" pitchFamily="34" charset="0"/>
              <a:buChar char="•"/>
            </a:pPr>
            <a:r>
              <a:rPr lang="it-IT" sz="2400" b="1" dirty="0" smtClean="0"/>
              <a:t>Attività fisica 3 volte/settimana o &gt; 150 minuti /settimana</a:t>
            </a:r>
          </a:p>
          <a:p>
            <a:pPr marL="514350" indent="-514350"/>
            <a:r>
              <a:rPr lang="it-IT" sz="2400" dirty="0" smtClean="0"/>
              <a:t>        Sebbene l’attività fisica aumenti mediamente dopo chirurgia </a:t>
            </a:r>
            <a:r>
              <a:rPr lang="it-IT" sz="2400" dirty="0" err="1" smtClean="0"/>
              <a:t>bariatrica</a:t>
            </a:r>
            <a:r>
              <a:rPr lang="it-IT" sz="2400" dirty="0" smtClean="0"/>
              <a:t>,il 24-29% dei pazienti risulta essere meno attivo dopo la chirurgia rispetto a prima dell’intervento</a:t>
            </a:r>
          </a:p>
          <a:p>
            <a:pPr marL="514350" indent="-514350">
              <a:lnSpc>
                <a:spcPct val="200000"/>
              </a:lnSpc>
              <a:buFont typeface="Arial" pitchFamily="34" charset="0"/>
              <a:buChar char="•"/>
            </a:pPr>
            <a:endParaRPr lang="it-IT" sz="2800" b="1" dirty="0" smtClean="0"/>
          </a:p>
          <a:p>
            <a:pPr marL="514350" indent="-514350">
              <a:lnSpc>
                <a:spcPct val="200000"/>
              </a:lnSpc>
              <a:buFont typeface="Wingdings" pitchFamily="2" charset="2"/>
              <a:buChar char="§"/>
            </a:pPr>
            <a:endParaRPr lang="it-IT" sz="2800" b="1" dirty="0" smtClean="0"/>
          </a:p>
        </p:txBody>
      </p:sp>
      <p:sp>
        <p:nvSpPr>
          <p:cNvPr id="7" name="Rettangolo arrotondato 6"/>
          <p:cNvSpPr/>
          <p:nvPr/>
        </p:nvSpPr>
        <p:spPr>
          <a:xfrm>
            <a:off x="1513115" y="4963885"/>
            <a:ext cx="10363200" cy="57694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0000"/>
                </a:solidFill>
              </a:rPr>
              <a:t>King WC, Hsu JY, Belle SH, et al. Pre- to postoperative changes in physical activity: report from the longitudinal assessment of bariatric surgery-2 (LABS-2). </a:t>
            </a:r>
            <a:r>
              <a:rPr lang="en-US" sz="1400" b="1" dirty="0" err="1" smtClean="0">
                <a:solidFill>
                  <a:srgbClr val="FF0000"/>
                </a:solidFill>
              </a:rPr>
              <a:t>Surg</a:t>
            </a:r>
            <a:r>
              <a:rPr lang="en-US" sz="1400" b="1" dirty="0" smtClean="0">
                <a:solidFill>
                  <a:srgbClr val="FF0000"/>
                </a:solidFill>
              </a:rPr>
              <a:t> </a:t>
            </a:r>
            <a:r>
              <a:rPr lang="en-US" sz="1400" b="1" dirty="0" err="1" smtClean="0">
                <a:solidFill>
                  <a:srgbClr val="FF0000"/>
                </a:solidFill>
              </a:rPr>
              <a:t>Obes</a:t>
            </a:r>
            <a:r>
              <a:rPr lang="en-US" sz="1400" b="1" dirty="0" smtClean="0">
                <a:solidFill>
                  <a:srgbClr val="FF0000"/>
                </a:solidFill>
              </a:rPr>
              <a:t> </a:t>
            </a:r>
            <a:r>
              <a:rPr lang="en-US" sz="1400" b="1" dirty="0" err="1" smtClean="0">
                <a:solidFill>
                  <a:srgbClr val="FF0000"/>
                </a:solidFill>
              </a:rPr>
              <a:t>Relat</a:t>
            </a:r>
            <a:r>
              <a:rPr lang="en-US" sz="1400" b="1" dirty="0" smtClean="0">
                <a:solidFill>
                  <a:srgbClr val="FF0000"/>
                </a:solidFill>
              </a:rPr>
              <a:t> </a:t>
            </a:r>
            <a:r>
              <a:rPr lang="en-US" sz="1400" b="1" dirty="0" err="1" smtClean="0">
                <a:solidFill>
                  <a:srgbClr val="FF0000"/>
                </a:solidFill>
              </a:rPr>
              <a:t>Dis</a:t>
            </a:r>
            <a:r>
              <a:rPr lang="en-US" sz="1400" b="1" dirty="0" smtClean="0">
                <a:solidFill>
                  <a:srgbClr val="FF0000"/>
                </a:solidFill>
              </a:rPr>
              <a:t> Off J Am </a:t>
            </a:r>
            <a:r>
              <a:rPr lang="it-IT" sz="1400" b="1" dirty="0" err="1" smtClean="0">
                <a:solidFill>
                  <a:srgbClr val="FF0000"/>
                </a:solidFill>
              </a:rPr>
              <a:t>Soc</a:t>
            </a:r>
            <a:r>
              <a:rPr lang="it-IT" sz="1400" b="1" dirty="0" smtClean="0">
                <a:solidFill>
                  <a:srgbClr val="FF0000"/>
                </a:solidFill>
              </a:rPr>
              <a:t> </a:t>
            </a:r>
            <a:r>
              <a:rPr lang="it-IT" sz="1400" b="1" dirty="0" err="1" smtClean="0">
                <a:solidFill>
                  <a:srgbClr val="FF0000"/>
                </a:solidFill>
              </a:rPr>
              <a:t>Bariatr</a:t>
            </a:r>
            <a:r>
              <a:rPr lang="it-IT" sz="1400" b="1" dirty="0" smtClean="0">
                <a:solidFill>
                  <a:srgbClr val="FF0000"/>
                </a:solidFill>
              </a:rPr>
              <a:t> </a:t>
            </a:r>
            <a:r>
              <a:rPr lang="it-IT" sz="1400" b="1" dirty="0" err="1" smtClean="0">
                <a:solidFill>
                  <a:srgbClr val="FF0000"/>
                </a:solidFill>
              </a:rPr>
              <a:t>Surg</a:t>
            </a:r>
            <a:r>
              <a:rPr lang="it-IT" sz="1400" b="1" dirty="0" smtClean="0">
                <a:solidFill>
                  <a:srgbClr val="FF0000"/>
                </a:solidFill>
              </a:rPr>
              <a:t>. 2012;8:522–32</a:t>
            </a:r>
            <a:endParaRPr lang="it-IT" sz="1400" dirty="0">
              <a:solidFill>
                <a:srgbClr val="FF0000"/>
              </a:solidFill>
            </a:endParaRPr>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64229" y="402771"/>
            <a:ext cx="7823167" cy="584775"/>
          </a:xfrm>
          <a:prstGeom prst="rect">
            <a:avLst/>
          </a:prstGeom>
          <a:noFill/>
        </p:spPr>
        <p:txBody>
          <a:bodyPr wrap="none" rtlCol="0">
            <a:spAutoFit/>
          </a:bodyPr>
          <a:lstStyle/>
          <a:p>
            <a:r>
              <a:rPr lang="it-IT" sz="3200" b="1" dirty="0" smtClean="0">
                <a:solidFill>
                  <a:srgbClr val="FF0000"/>
                </a:solidFill>
              </a:rPr>
              <a:t>Cause di WE ed IWL dopo chirurgia </a:t>
            </a:r>
            <a:r>
              <a:rPr lang="it-IT" sz="3200" b="1" dirty="0" err="1" smtClean="0">
                <a:solidFill>
                  <a:srgbClr val="FF0000"/>
                </a:solidFill>
              </a:rPr>
              <a:t>bariatrica</a:t>
            </a:r>
            <a:endParaRPr lang="it-IT" sz="3200" b="1" dirty="0">
              <a:solidFill>
                <a:srgbClr val="FF0000"/>
              </a:solidFill>
            </a:endParaRPr>
          </a:p>
        </p:txBody>
      </p:sp>
      <p:pic>
        <p:nvPicPr>
          <p:cNvPr id="16" name="Picture 3"/>
          <p:cNvPicPr>
            <a:picLocks noChangeAspect="1" noChangeArrowheads="1"/>
          </p:cNvPicPr>
          <p:nvPr/>
        </p:nvPicPr>
        <p:blipFill>
          <a:blip r:embed="rId2" cstate="print"/>
          <a:srcRect/>
          <a:stretch>
            <a:fillRect/>
          </a:stretch>
        </p:blipFill>
        <p:spPr bwMode="auto">
          <a:xfrm>
            <a:off x="0" y="0"/>
            <a:ext cx="1077685" cy="1449644"/>
          </a:xfrm>
          <a:prstGeom prst="rect">
            <a:avLst/>
          </a:prstGeom>
          <a:noFill/>
          <a:ln w="9525">
            <a:noFill/>
            <a:miter lim="800000"/>
            <a:headEnd/>
            <a:tailEnd/>
          </a:ln>
        </p:spPr>
      </p:pic>
      <p:sp>
        <p:nvSpPr>
          <p:cNvPr id="11" name="CasellaDiTesto 10"/>
          <p:cNvSpPr txBox="1"/>
          <p:nvPr/>
        </p:nvSpPr>
        <p:spPr>
          <a:xfrm>
            <a:off x="2079172" y="1240972"/>
            <a:ext cx="8044543" cy="5262979"/>
          </a:xfrm>
          <a:prstGeom prst="rect">
            <a:avLst/>
          </a:prstGeom>
          <a:noFill/>
        </p:spPr>
        <p:txBody>
          <a:bodyPr wrap="square" rtlCol="0">
            <a:spAutoFit/>
          </a:bodyPr>
          <a:lstStyle/>
          <a:p>
            <a:pPr marL="514350" indent="-514350">
              <a:lnSpc>
                <a:spcPct val="200000"/>
              </a:lnSpc>
            </a:pPr>
            <a:r>
              <a:rPr lang="it-IT" sz="2800" b="1" dirty="0" smtClean="0"/>
              <a:t>D. CAUSE CHIRURGICHE ANATOMICHE</a:t>
            </a:r>
          </a:p>
          <a:p>
            <a:pPr>
              <a:buFont typeface="Arial" pitchFamily="34" charset="0"/>
              <a:buChar char="•"/>
            </a:pPr>
            <a:r>
              <a:rPr lang="it-IT" sz="2800" b="1" dirty="0" smtClean="0"/>
              <a:t> LAGB: </a:t>
            </a:r>
            <a:r>
              <a:rPr lang="it-IT" sz="2800" dirty="0" smtClean="0"/>
              <a:t>-</a:t>
            </a:r>
            <a:r>
              <a:rPr lang="it-IT" sz="2800" b="1" dirty="0" smtClean="0"/>
              <a:t> </a:t>
            </a:r>
            <a:r>
              <a:rPr lang="it-IT" sz="2800" dirty="0" smtClean="0"/>
              <a:t>dilatazione della tasca gastrica prossimale</a:t>
            </a:r>
          </a:p>
          <a:p>
            <a:endParaRPr lang="it-IT" sz="2800" dirty="0" smtClean="0"/>
          </a:p>
          <a:p>
            <a:pPr>
              <a:buFont typeface="Arial" pitchFamily="34" charset="0"/>
              <a:buChar char="•"/>
            </a:pPr>
            <a:r>
              <a:rPr lang="it-IT" sz="2800" b="1" dirty="0" smtClean="0"/>
              <a:t> LSG  </a:t>
            </a:r>
            <a:r>
              <a:rPr lang="it-IT" sz="2800" dirty="0" smtClean="0"/>
              <a:t>-</a:t>
            </a:r>
            <a:r>
              <a:rPr lang="it-IT" sz="2800" b="1" dirty="0" smtClean="0"/>
              <a:t> </a:t>
            </a:r>
            <a:r>
              <a:rPr lang="it-IT" sz="2800" dirty="0" smtClean="0"/>
              <a:t>dilatazione del tubulo gastrico</a:t>
            </a:r>
          </a:p>
          <a:p>
            <a:r>
              <a:rPr lang="it-IT" sz="2800" dirty="0" smtClean="0"/>
              <a:t>           -  incompleta resezione del fondo gastrico</a:t>
            </a:r>
          </a:p>
          <a:p>
            <a:endParaRPr lang="it-IT" sz="2800" dirty="0" smtClean="0"/>
          </a:p>
          <a:p>
            <a:pPr>
              <a:buFont typeface="Arial" pitchFamily="34" charset="0"/>
              <a:buChar char="•"/>
            </a:pPr>
            <a:r>
              <a:rPr lang="it-IT" sz="2800" dirty="0" smtClean="0"/>
              <a:t> </a:t>
            </a:r>
            <a:r>
              <a:rPr lang="it-IT" sz="2800" b="1" dirty="0" smtClean="0"/>
              <a:t>RYGB/ OAGB  </a:t>
            </a:r>
            <a:r>
              <a:rPr lang="it-IT" sz="2800" dirty="0" smtClean="0"/>
              <a:t>- dilatazione della tasca gastrica</a:t>
            </a:r>
          </a:p>
          <a:p>
            <a:r>
              <a:rPr lang="it-IT" sz="2800" dirty="0" smtClean="0"/>
              <a:t>                           - anastomosi </a:t>
            </a:r>
            <a:r>
              <a:rPr lang="it-IT" sz="2800" dirty="0" err="1" smtClean="0"/>
              <a:t>gastrodigiunale</a:t>
            </a:r>
            <a:r>
              <a:rPr lang="it-IT" sz="2800" dirty="0" smtClean="0"/>
              <a:t> &gt; 25 mm</a:t>
            </a:r>
          </a:p>
          <a:p>
            <a:r>
              <a:rPr lang="it-IT" sz="2800" dirty="0" smtClean="0"/>
              <a:t>                           - errore nella misurazione delle anse</a:t>
            </a:r>
          </a:p>
          <a:p>
            <a:r>
              <a:rPr lang="it-IT" sz="2800" dirty="0" smtClean="0"/>
              <a:t>                           - fistola </a:t>
            </a:r>
            <a:r>
              <a:rPr lang="it-IT" sz="2800" dirty="0" err="1" smtClean="0"/>
              <a:t>gastro-gastrica</a:t>
            </a:r>
            <a:endParaRPr lang="it-IT" sz="2800" dirty="0" smtClean="0"/>
          </a:p>
          <a:p>
            <a:r>
              <a:rPr lang="it-IT" sz="2800" dirty="0" smtClean="0"/>
              <a:t>                           </a:t>
            </a:r>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64229" y="402771"/>
            <a:ext cx="9162445" cy="584775"/>
          </a:xfrm>
          <a:prstGeom prst="rect">
            <a:avLst/>
          </a:prstGeom>
          <a:noFill/>
        </p:spPr>
        <p:txBody>
          <a:bodyPr wrap="none" rtlCol="0">
            <a:spAutoFit/>
          </a:bodyPr>
          <a:lstStyle/>
          <a:p>
            <a:r>
              <a:rPr lang="it-IT" sz="3200" b="1" dirty="0" smtClean="0">
                <a:solidFill>
                  <a:srgbClr val="FF0000"/>
                </a:solidFill>
              </a:rPr>
              <a:t>Trattamento del WR ed IWL dopo chirurgia </a:t>
            </a:r>
            <a:r>
              <a:rPr lang="it-IT" sz="3200" b="1" smtClean="0">
                <a:solidFill>
                  <a:srgbClr val="FF0000"/>
                </a:solidFill>
              </a:rPr>
              <a:t>bariatrica</a:t>
            </a:r>
            <a:endParaRPr lang="it-IT" sz="3200" b="1" dirty="0">
              <a:solidFill>
                <a:srgbClr val="FF0000"/>
              </a:solidFill>
            </a:endParaRPr>
          </a:p>
        </p:txBody>
      </p:sp>
      <p:pic>
        <p:nvPicPr>
          <p:cNvPr id="16" name="Picture 3"/>
          <p:cNvPicPr>
            <a:picLocks noChangeAspect="1" noChangeArrowheads="1"/>
          </p:cNvPicPr>
          <p:nvPr/>
        </p:nvPicPr>
        <p:blipFill>
          <a:blip r:embed="rId2" cstate="print"/>
          <a:srcRect/>
          <a:stretch>
            <a:fillRect/>
          </a:stretch>
        </p:blipFill>
        <p:spPr bwMode="auto">
          <a:xfrm>
            <a:off x="0" y="0"/>
            <a:ext cx="1077685" cy="1449644"/>
          </a:xfrm>
          <a:prstGeom prst="rect">
            <a:avLst/>
          </a:prstGeom>
          <a:noFill/>
          <a:ln w="9525">
            <a:noFill/>
            <a:miter lim="800000"/>
            <a:headEnd/>
            <a:tailEnd/>
          </a:ln>
        </p:spPr>
      </p:pic>
      <p:sp>
        <p:nvSpPr>
          <p:cNvPr id="11" name="CasellaDiTesto 10"/>
          <p:cNvSpPr txBox="1"/>
          <p:nvPr/>
        </p:nvSpPr>
        <p:spPr>
          <a:xfrm>
            <a:off x="2079172" y="1240972"/>
            <a:ext cx="8044543" cy="833433"/>
          </a:xfrm>
          <a:prstGeom prst="rect">
            <a:avLst/>
          </a:prstGeom>
          <a:noFill/>
        </p:spPr>
        <p:txBody>
          <a:bodyPr wrap="square" rtlCol="0">
            <a:spAutoFit/>
          </a:bodyPr>
          <a:lstStyle/>
          <a:p>
            <a:pPr marL="514350" indent="-514350">
              <a:lnSpc>
                <a:spcPct val="200000"/>
              </a:lnSpc>
            </a:pPr>
            <a:endParaRPr lang="it-IT" sz="2800" dirty="0" smtClean="0"/>
          </a:p>
        </p:txBody>
      </p:sp>
      <p:sp>
        <p:nvSpPr>
          <p:cNvPr id="6" name="CasellaDiTesto 5"/>
          <p:cNvSpPr txBox="1"/>
          <p:nvPr/>
        </p:nvSpPr>
        <p:spPr>
          <a:xfrm>
            <a:off x="914400" y="1621971"/>
            <a:ext cx="10156371" cy="1200329"/>
          </a:xfrm>
          <a:prstGeom prst="rect">
            <a:avLst/>
          </a:prstGeom>
          <a:noFill/>
        </p:spPr>
        <p:txBody>
          <a:bodyPr wrap="square" rtlCol="0">
            <a:spAutoFit/>
          </a:bodyPr>
          <a:lstStyle/>
          <a:p>
            <a:pPr algn="just"/>
            <a:r>
              <a:rPr lang="it-IT" sz="2400" dirty="0" smtClean="0"/>
              <a:t>L ’indicazione a intervento di revisione deve avvenire dopo un percorso di valutazione multidisciplinare analogo a quanto richiesto per l’intervento primario comprendendo, quindi, una valutazione nutrizionale</a:t>
            </a:r>
            <a:endParaRPr lang="it-IT" sz="2400" dirty="0"/>
          </a:p>
        </p:txBody>
      </p:sp>
      <p:sp>
        <p:nvSpPr>
          <p:cNvPr id="7" name="CasellaDiTesto 6"/>
          <p:cNvSpPr txBox="1"/>
          <p:nvPr/>
        </p:nvSpPr>
        <p:spPr>
          <a:xfrm>
            <a:off x="881743" y="3309260"/>
            <a:ext cx="2318657" cy="461665"/>
          </a:xfrm>
          <a:prstGeom prst="rect">
            <a:avLst/>
          </a:prstGeom>
          <a:noFill/>
        </p:spPr>
        <p:txBody>
          <a:bodyPr wrap="square" rtlCol="0">
            <a:spAutoFit/>
          </a:bodyPr>
          <a:lstStyle/>
          <a:p>
            <a:pPr>
              <a:buFont typeface="Wingdings" pitchFamily="2" charset="2"/>
              <a:buChar char="§"/>
            </a:pPr>
            <a:r>
              <a:rPr lang="it-IT" sz="2400" dirty="0" smtClean="0"/>
              <a:t> dopo LAGB </a:t>
            </a:r>
            <a:endParaRPr lang="it-IT" sz="2400" dirty="0"/>
          </a:p>
        </p:txBody>
      </p:sp>
      <p:sp>
        <p:nvSpPr>
          <p:cNvPr id="8" name="CasellaDiTesto 7"/>
          <p:cNvSpPr txBox="1"/>
          <p:nvPr/>
        </p:nvSpPr>
        <p:spPr>
          <a:xfrm>
            <a:off x="881744" y="5889176"/>
            <a:ext cx="2754087" cy="461665"/>
          </a:xfrm>
          <a:prstGeom prst="rect">
            <a:avLst/>
          </a:prstGeom>
          <a:noFill/>
        </p:spPr>
        <p:txBody>
          <a:bodyPr wrap="square" rtlCol="0">
            <a:spAutoFit/>
          </a:bodyPr>
          <a:lstStyle/>
          <a:p>
            <a:pPr>
              <a:buFont typeface="Wingdings" pitchFamily="2" charset="2"/>
              <a:buChar char="§"/>
            </a:pPr>
            <a:r>
              <a:rPr lang="it-IT" sz="2400" dirty="0" smtClean="0"/>
              <a:t> dopo RYGB/OAGB </a:t>
            </a:r>
            <a:endParaRPr lang="it-IT" sz="2400" dirty="0"/>
          </a:p>
        </p:txBody>
      </p:sp>
      <p:sp>
        <p:nvSpPr>
          <p:cNvPr id="9" name="CasellaDiTesto 8"/>
          <p:cNvSpPr txBox="1"/>
          <p:nvPr/>
        </p:nvSpPr>
        <p:spPr>
          <a:xfrm>
            <a:off x="892629" y="4669976"/>
            <a:ext cx="2188028" cy="461665"/>
          </a:xfrm>
          <a:prstGeom prst="rect">
            <a:avLst/>
          </a:prstGeom>
          <a:noFill/>
        </p:spPr>
        <p:txBody>
          <a:bodyPr wrap="square" rtlCol="0">
            <a:spAutoFit/>
          </a:bodyPr>
          <a:lstStyle/>
          <a:p>
            <a:pPr>
              <a:buFont typeface="Wingdings" pitchFamily="2" charset="2"/>
              <a:buChar char="§"/>
            </a:pPr>
            <a:r>
              <a:rPr lang="it-IT" sz="2400" dirty="0" smtClean="0"/>
              <a:t> dopo LAG</a:t>
            </a:r>
            <a:endParaRPr lang="it-IT" sz="2400" dirty="0"/>
          </a:p>
        </p:txBody>
      </p:sp>
      <p:sp>
        <p:nvSpPr>
          <p:cNvPr id="10" name="Rettangolo arrotondato 9"/>
          <p:cNvSpPr/>
          <p:nvPr/>
        </p:nvSpPr>
        <p:spPr>
          <a:xfrm>
            <a:off x="3657600" y="2993572"/>
            <a:ext cx="2579915" cy="1121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it-IT" sz="2000" b="1" dirty="0" smtClean="0"/>
              <a:t> OAGB</a:t>
            </a:r>
          </a:p>
          <a:p>
            <a:pPr>
              <a:buFont typeface="Wingdings" pitchFamily="2" charset="2"/>
              <a:buChar char="ü"/>
            </a:pPr>
            <a:r>
              <a:rPr lang="it-IT" sz="2000" b="1" dirty="0" smtClean="0"/>
              <a:t>RYGB</a:t>
            </a:r>
          </a:p>
          <a:p>
            <a:pPr>
              <a:buFont typeface="Wingdings" pitchFamily="2" charset="2"/>
              <a:buChar char="ü"/>
            </a:pPr>
            <a:r>
              <a:rPr lang="it-IT" sz="2000" b="1" dirty="0" smtClean="0"/>
              <a:t>SADI-S</a:t>
            </a:r>
            <a:endParaRPr lang="it-IT" sz="2000" b="1" dirty="0"/>
          </a:p>
        </p:txBody>
      </p:sp>
      <p:sp>
        <p:nvSpPr>
          <p:cNvPr id="12" name="Rettangolo arrotondato 11"/>
          <p:cNvSpPr/>
          <p:nvPr/>
        </p:nvSpPr>
        <p:spPr>
          <a:xfrm>
            <a:off x="3657600" y="4321630"/>
            <a:ext cx="2579915" cy="1121230"/>
          </a:xfrm>
          <a:prstGeom prst="roundRect">
            <a:avLst/>
          </a:prstGeom>
          <a:solidFill>
            <a:srgbClr val="EFF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it-IT" sz="2000" b="1" dirty="0" smtClean="0">
                <a:solidFill>
                  <a:srgbClr val="FF0000"/>
                </a:solidFill>
              </a:rPr>
              <a:t> OAGB</a:t>
            </a:r>
          </a:p>
          <a:p>
            <a:pPr>
              <a:buFont typeface="Wingdings" pitchFamily="2" charset="2"/>
              <a:buChar char="ü"/>
            </a:pPr>
            <a:r>
              <a:rPr lang="it-IT" sz="2000" b="1" dirty="0" smtClean="0">
                <a:solidFill>
                  <a:srgbClr val="FF0000"/>
                </a:solidFill>
              </a:rPr>
              <a:t>BPD/DS</a:t>
            </a:r>
          </a:p>
          <a:p>
            <a:pPr>
              <a:buFont typeface="Wingdings" pitchFamily="2" charset="2"/>
              <a:buChar char="ü"/>
            </a:pPr>
            <a:r>
              <a:rPr lang="it-IT" sz="2000" b="1" dirty="0" smtClean="0">
                <a:solidFill>
                  <a:srgbClr val="FF0000"/>
                </a:solidFill>
              </a:rPr>
              <a:t>RE-sleeve</a:t>
            </a:r>
            <a:endParaRPr lang="it-IT" sz="2000" b="1" dirty="0">
              <a:solidFill>
                <a:srgbClr val="FF0000"/>
              </a:solidFill>
            </a:endParaRPr>
          </a:p>
        </p:txBody>
      </p:sp>
      <p:sp>
        <p:nvSpPr>
          <p:cNvPr id="13" name="Rettangolo arrotondato 12"/>
          <p:cNvSpPr/>
          <p:nvPr/>
        </p:nvSpPr>
        <p:spPr>
          <a:xfrm>
            <a:off x="3690256" y="5704115"/>
            <a:ext cx="4876801" cy="82731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it-IT" sz="2000" b="1" dirty="0" smtClean="0">
                <a:solidFill>
                  <a:srgbClr val="FF0000"/>
                </a:solidFill>
              </a:rPr>
              <a:t> Allungamento ansa </a:t>
            </a:r>
            <a:r>
              <a:rPr lang="it-IT" sz="2000" b="1" dirty="0" err="1" smtClean="0">
                <a:solidFill>
                  <a:srgbClr val="FF0000"/>
                </a:solidFill>
              </a:rPr>
              <a:t>bilio</a:t>
            </a:r>
            <a:r>
              <a:rPr lang="it-IT" sz="2000" b="1" dirty="0" smtClean="0">
                <a:solidFill>
                  <a:srgbClr val="FF0000"/>
                </a:solidFill>
              </a:rPr>
              <a:t> pancreatica</a:t>
            </a:r>
          </a:p>
          <a:p>
            <a:pPr>
              <a:buFont typeface="Wingdings" pitchFamily="2" charset="2"/>
              <a:buChar char="ü"/>
            </a:pPr>
            <a:r>
              <a:rPr lang="it-IT" sz="2000" b="1" dirty="0" smtClean="0">
                <a:solidFill>
                  <a:srgbClr val="FF0000"/>
                </a:solidFill>
              </a:rPr>
              <a:t> </a:t>
            </a:r>
            <a:r>
              <a:rPr lang="it-IT" sz="2000" b="1" dirty="0" err="1" smtClean="0">
                <a:solidFill>
                  <a:srgbClr val="FF0000"/>
                </a:solidFill>
              </a:rPr>
              <a:t>re-sizing</a:t>
            </a:r>
            <a:r>
              <a:rPr lang="it-IT" sz="2000" b="1" dirty="0" smtClean="0">
                <a:solidFill>
                  <a:srgbClr val="FF0000"/>
                </a:solidFill>
              </a:rPr>
              <a:t> della </a:t>
            </a:r>
            <a:r>
              <a:rPr lang="it-IT" sz="2000" b="1" dirty="0" err="1" smtClean="0">
                <a:solidFill>
                  <a:srgbClr val="FF0000"/>
                </a:solidFill>
              </a:rPr>
              <a:t>pouch</a:t>
            </a:r>
            <a:endParaRPr lang="it-IT" sz="2000" b="1" dirty="0" smtClean="0">
              <a:solidFill>
                <a:srgbClr val="FF0000"/>
              </a:solidFill>
            </a:endParaRPr>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2005950" cy="2698297"/>
          </a:xfrm>
          <a:prstGeom prst="rect">
            <a:avLst/>
          </a:prstGeom>
          <a:noFill/>
          <a:ln w="9525">
            <a:noFill/>
            <a:miter lim="800000"/>
            <a:headEnd/>
            <a:tailEnd/>
          </a:ln>
        </p:spPr>
      </p:pic>
      <p:sp>
        <p:nvSpPr>
          <p:cNvPr id="4" name="CasellaDiTesto 3"/>
          <p:cNvSpPr txBox="1"/>
          <p:nvPr/>
        </p:nvSpPr>
        <p:spPr>
          <a:xfrm>
            <a:off x="2492830" y="914401"/>
            <a:ext cx="9274628" cy="4031873"/>
          </a:xfrm>
          <a:prstGeom prst="rect">
            <a:avLst/>
          </a:prstGeom>
          <a:noFill/>
        </p:spPr>
        <p:txBody>
          <a:bodyPr wrap="square" rtlCol="0">
            <a:spAutoFit/>
          </a:bodyPr>
          <a:lstStyle/>
          <a:p>
            <a:pPr algn="just">
              <a:buFont typeface="Arial" pitchFamily="34" charset="0"/>
              <a:buChar char="•"/>
            </a:pPr>
            <a:r>
              <a:rPr lang="it-IT" sz="3200" dirty="0" smtClean="0"/>
              <a:t> La chirurgia </a:t>
            </a:r>
            <a:r>
              <a:rPr lang="it-IT" sz="3200" dirty="0" err="1" smtClean="0"/>
              <a:t>bariatrica</a:t>
            </a:r>
            <a:r>
              <a:rPr lang="it-IT" sz="3200" dirty="0" smtClean="0"/>
              <a:t> risulta essere a tutt’oggi la  </a:t>
            </a:r>
          </a:p>
          <a:p>
            <a:pPr algn="just"/>
            <a:r>
              <a:rPr lang="it-IT" sz="3200" dirty="0" smtClean="0"/>
              <a:t>  modalità di trattamento più efficace nell’indurre e  </a:t>
            </a:r>
          </a:p>
          <a:p>
            <a:pPr algn="just"/>
            <a:r>
              <a:rPr lang="it-IT" sz="3200" dirty="0" smtClean="0"/>
              <a:t>  mantenere un significativo calo ponderale </a:t>
            </a:r>
          </a:p>
          <a:p>
            <a:pPr algn="just"/>
            <a:r>
              <a:rPr lang="it-IT" sz="3200" dirty="0" smtClean="0"/>
              <a:t>  nei pazienti con obesità grave o complicata</a:t>
            </a:r>
          </a:p>
          <a:p>
            <a:pPr algn="just"/>
            <a:endParaRPr lang="it-IT" sz="3200" dirty="0" smtClean="0"/>
          </a:p>
          <a:p>
            <a:pPr algn="just">
              <a:buFont typeface="Arial" pitchFamily="34" charset="0"/>
              <a:buChar char="•"/>
            </a:pPr>
            <a:r>
              <a:rPr lang="it-IT" sz="3200" dirty="0" smtClean="0"/>
              <a:t> la chirurgia </a:t>
            </a:r>
            <a:r>
              <a:rPr lang="it-IT" sz="3200" dirty="0" err="1" smtClean="0"/>
              <a:t>bariatrica</a:t>
            </a:r>
            <a:r>
              <a:rPr lang="it-IT" sz="3200" dirty="0" smtClean="0"/>
              <a:t> è oggi inserita in tutte le linee   </a:t>
            </a:r>
          </a:p>
          <a:p>
            <a:pPr algn="just"/>
            <a:r>
              <a:rPr lang="it-IT" sz="3200" dirty="0" smtClean="0"/>
              <a:t>   guida di trattamento dell’obesità</a:t>
            </a:r>
          </a:p>
          <a:p>
            <a:pPr algn="just"/>
            <a:endParaRPr lang="it-IT" sz="3200" dirty="0" smtClean="0"/>
          </a:p>
        </p:txBody>
      </p:sp>
      <p:pic>
        <p:nvPicPr>
          <p:cNvPr id="1028" name="Picture 4"/>
          <p:cNvPicPr>
            <a:picLocks noChangeAspect="1" noChangeArrowheads="1"/>
          </p:cNvPicPr>
          <p:nvPr/>
        </p:nvPicPr>
        <p:blipFill>
          <a:blip r:embed="rId3" cstate="print"/>
          <a:srcRect b="30968"/>
          <a:stretch>
            <a:fillRect/>
          </a:stretch>
        </p:blipFill>
        <p:spPr bwMode="auto">
          <a:xfrm>
            <a:off x="8403771" y="4860109"/>
            <a:ext cx="3548743" cy="178492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6466114" y="3360638"/>
            <a:ext cx="4526280" cy="3227514"/>
          </a:xfrm>
        </p:spPr>
        <p:txBody>
          <a:bodyPr/>
          <a:lstStyle/>
          <a:p>
            <a:endParaRPr lang="it-IT" dirty="0"/>
          </a:p>
        </p:txBody>
      </p:sp>
      <p:pic>
        <p:nvPicPr>
          <p:cNvPr id="4" name="Picture 2" descr="C:\Users\admin\Desktop\Foto.4.jpg"/>
          <p:cNvPicPr/>
          <p:nvPr/>
        </p:nvPicPr>
        <p:blipFill>
          <a:blip r:embed="rId2" cstate="print"/>
          <a:stretch/>
        </p:blipFill>
        <p:spPr>
          <a:xfrm>
            <a:off x="5020887" y="0"/>
            <a:ext cx="7171113" cy="6857999"/>
          </a:xfrm>
          <a:prstGeom prst="rect">
            <a:avLst/>
          </a:prstGeom>
          <a:ln w="0">
            <a:noFill/>
          </a:ln>
        </p:spPr>
      </p:pic>
      <p:sp>
        <p:nvSpPr>
          <p:cNvPr id="5" name="CasellaDiTesto 4"/>
          <p:cNvSpPr txBox="1"/>
          <p:nvPr/>
        </p:nvSpPr>
        <p:spPr>
          <a:xfrm>
            <a:off x="7238999" y="4865914"/>
            <a:ext cx="2903615" cy="1107996"/>
          </a:xfrm>
          <a:prstGeom prst="rect">
            <a:avLst/>
          </a:prstGeom>
          <a:noFill/>
        </p:spPr>
        <p:txBody>
          <a:bodyPr wrap="none" rtlCol="0">
            <a:spAutoFit/>
          </a:bodyPr>
          <a:lstStyle/>
          <a:p>
            <a:r>
              <a:rPr lang="it-IT" sz="6600" dirty="0" smtClean="0">
                <a:solidFill>
                  <a:srgbClr val="FF0000"/>
                </a:solidFill>
              </a:rPr>
              <a:t>Grazie!!</a:t>
            </a:r>
            <a:endParaRPr lang="it-IT" sz="6600" dirty="0">
              <a:solidFill>
                <a:srgbClr val="FF0000"/>
              </a:solidFill>
            </a:endParaRPr>
          </a:p>
        </p:txBody>
      </p:sp>
    </p:spTree>
    <p:extLst>
      <p:ext uri="{BB962C8B-B14F-4D97-AF65-F5344CB8AC3E}">
        <p14:creationId xmlns:p14="http://schemas.microsoft.com/office/powerpoint/2010/main" val="174554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2005950" cy="2698297"/>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b="30968"/>
          <a:stretch>
            <a:fillRect/>
          </a:stretch>
        </p:blipFill>
        <p:spPr bwMode="auto">
          <a:xfrm>
            <a:off x="8403771" y="4860109"/>
            <a:ext cx="3548743" cy="1784921"/>
          </a:xfrm>
          <a:prstGeom prst="rect">
            <a:avLst/>
          </a:prstGeom>
          <a:noFill/>
          <a:ln w="9525">
            <a:solidFill>
              <a:schemeClr val="tx1"/>
            </a:solidFill>
            <a:miter lim="800000"/>
            <a:headEnd/>
            <a:tailEnd/>
          </a:ln>
        </p:spPr>
      </p:pic>
      <p:sp>
        <p:nvSpPr>
          <p:cNvPr id="5" name="CasellaDiTesto 4"/>
          <p:cNvSpPr txBox="1"/>
          <p:nvPr/>
        </p:nvSpPr>
        <p:spPr>
          <a:xfrm>
            <a:off x="2449287" y="849086"/>
            <a:ext cx="8762999" cy="3293209"/>
          </a:xfrm>
          <a:prstGeom prst="rect">
            <a:avLst/>
          </a:prstGeom>
          <a:noFill/>
        </p:spPr>
        <p:txBody>
          <a:bodyPr wrap="square" rtlCol="0">
            <a:spAutoFit/>
          </a:bodyPr>
          <a:lstStyle/>
          <a:p>
            <a:pPr>
              <a:buFont typeface="Arial" pitchFamily="34" charset="0"/>
              <a:buChar char="•"/>
            </a:pPr>
            <a:r>
              <a:rPr lang="it-IT" sz="3200" dirty="0" smtClean="0"/>
              <a:t> la chirurgia </a:t>
            </a:r>
            <a:r>
              <a:rPr lang="it-IT" sz="3200" dirty="0" err="1" smtClean="0"/>
              <a:t>bariatrica</a:t>
            </a:r>
            <a:r>
              <a:rPr lang="it-IT" sz="3200" dirty="0" smtClean="0"/>
              <a:t> presenta rischi, effetti </a:t>
            </a:r>
          </a:p>
          <a:p>
            <a:r>
              <a:rPr lang="it-IT" sz="3200" dirty="0" smtClean="0"/>
              <a:t>  collaterali  e complicazioni nel breve e nel lungo  </a:t>
            </a:r>
          </a:p>
          <a:p>
            <a:r>
              <a:rPr lang="it-IT" sz="3200" dirty="0" smtClean="0"/>
              <a:t>   termine. </a:t>
            </a:r>
          </a:p>
          <a:p>
            <a:pPr>
              <a:buFont typeface="Arial" pitchFamily="34" charset="0"/>
              <a:buChar char="•"/>
            </a:pPr>
            <a:endParaRPr lang="it-IT" sz="3200" dirty="0" smtClean="0"/>
          </a:p>
          <a:p>
            <a:pPr>
              <a:buFont typeface="Arial" pitchFamily="34" charset="0"/>
              <a:buChar char="•"/>
            </a:pPr>
            <a:r>
              <a:rPr lang="it-IT" sz="3200" dirty="0" smtClean="0"/>
              <a:t> </a:t>
            </a:r>
            <a:r>
              <a:rPr lang="it-IT" sz="4000" dirty="0" smtClean="0">
                <a:solidFill>
                  <a:srgbClr val="FF0000"/>
                </a:solidFill>
              </a:rPr>
              <a:t>RIPRESA DI CALO PONDERALE </a:t>
            </a:r>
            <a:r>
              <a:rPr lang="it-IT" sz="4000" dirty="0" smtClean="0">
                <a:solidFill>
                  <a:srgbClr val="FF0000"/>
                </a:solidFill>
              </a:rPr>
              <a:t>ED</a:t>
            </a:r>
            <a:r>
              <a:rPr lang="it-IT" sz="4000" dirty="0" smtClean="0">
                <a:solidFill>
                  <a:srgbClr val="FF0000"/>
                </a:solidFill>
              </a:rPr>
              <a:t>   </a:t>
            </a:r>
            <a:endParaRPr lang="it-IT" sz="4000" dirty="0" smtClean="0">
              <a:solidFill>
                <a:srgbClr val="FF0000"/>
              </a:solidFill>
            </a:endParaRPr>
          </a:p>
          <a:p>
            <a:r>
              <a:rPr lang="it-IT" sz="4000" dirty="0" smtClean="0">
                <a:solidFill>
                  <a:srgbClr val="FF0000"/>
                </a:solidFill>
              </a:rPr>
              <a:t>  INSUFFICIENTE  PERDITA </a:t>
            </a:r>
            <a:r>
              <a:rPr lang="it-IT" sz="4000" dirty="0" err="1" smtClean="0">
                <a:solidFill>
                  <a:srgbClr val="FF0000"/>
                </a:solidFill>
              </a:rPr>
              <a:t>DI</a:t>
            </a:r>
            <a:r>
              <a:rPr lang="it-IT" sz="4000" dirty="0" smtClean="0">
                <a:solidFill>
                  <a:srgbClr val="FF0000"/>
                </a:solidFill>
              </a:rPr>
              <a:t> PESO</a:t>
            </a:r>
            <a:endParaRPr lang="it-IT" sz="4000" dirty="0">
              <a:solidFill>
                <a:srgbClr val="FF0000"/>
              </a:solidFill>
            </a:endParaRPr>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2005950" cy="2698297"/>
          </a:xfrm>
          <a:prstGeom prst="rect">
            <a:avLst/>
          </a:prstGeom>
          <a:noFill/>
          <a:ln w="9525">
            <a:noFill/>
            <a:miter lim="800000"/>
            <a:headEnd/>
            <a:tailEnd/>
          </a:ln>
        </p:spPr>
      </p:pic>
      <p:sp>
        <p:nvSpPr>
          <p:cNvPr id="6" name="CasellaDiTesto 5"/>
          <p:cNvSpPr txBox="1"/>
          <p:nvPr/>
        </p:nvSpPr>
        <p:spPr>
          <a:xfrm>
            <a:off x="2329545" y="1110341"/>
            <a:ext cx="8937170" cy="3046988"/>
          </a:xfrm>
          <a:prstGeom prst="rect">
            <a:avLst/>
          </a:prstGeom>
          <a:noFill/>
        </p:spPr>
        <p:txBody>
          <a:bodyPr wrap="square" rtlCol="0">
            <a:spAutoFit/>
          </a:bodyPr>
          <a:lstStyle/>
          <a:p>
            <a:pPr algn="just"/>
            <a:r>
              <a:rPr lang="it-IT" sz="3200" dirty="0" smtClean="0"/>
              <a:t>Il recupero ponderale (WR) è genericamente definito come un progressivo aumento di peso che avvenga dopo il raggiungimento di un calo ponderale soddisfacente attraverso la chirurgia </a:t>
            </a:r>
            <a:r>
              <a:rPr lang="it-IT" sz="3200" dirty="0" err="1" smtClean="0"/>
              <a:t>bariatrica</a:t>
            </a:r>
            <a:r>
              <a:rPr lang="it-IT" sz="3200" dirty="0" smtClean="0"/>
              <a:t>.</a:t>
            </a:r>
          </a:p>
          <a:p>
            <a:pPr algn="just"/>
            <a:endParaRPr lang="it-IT" sz="3200" dirty="0" smtClean="0"/>
          </a:p>
          <a:p>
            <a:pPr algn="just"/>
            <a:r>
              <a:rPr lang="it-IT" sz="3200" dirty="0" smtClean="0"/>
              <a:t> </a:t>
            </a:r>
            <a:endParaRPr lang="it-IT" sz="3200" dirty="0"/>
          </a:p>
        </p:txBody>
      </p:sp>
      <p:sp>
        <p:nvSpPr>
          <p:cNvPr id="7" name="CasellaDiTesto 6"/>
          <p:cNvSpPr txBox="1"/>
          <p:nvPr/>
        </p:nvSpPr>
        <p:spPr>
          <a:xfrm>
            <a:off x="2286000" y="3635805"/>
            <a:ext cx="9690145" cy="1569660"/>
          </a:xfrm>
          <a:prstGeom prst="rect">
            <a:avLst/>
          </a:prstGeom>
          <a:noFill/>
        </p:spPr>
        <p:txBody>
          <a:bodyPr wrap="square" rtlCol="0">
            <a:spAutoFit/>
          </a:bodyPr>
          <a:lstStyle/>
          <a:p>
            <a:r>
              <a:rPr lang="it-IT" sz="3200" dirty="0" smtClean="0"/>
              <a:t>Risulta tuttavia difficile quantificare in letteratura l’entità clinica del problema, soprattutto per la mancanza di una definizione numerica standardizzata</a:t>
            </a:r>
            <a:endParaRPr lang="it-IT" sz="3200" dirty="0"/>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04244" y="1365505"/>
            <a:ext cx="9838787" cy="3522208"/>
          </a:xfrm>
          <a:prstGeom prst="rect">
            <a:avLst/>
          </a:prstGeom>
          <a:noFill/>
          <a:ln w="9525">
            <a:noFill/>
            <a:miter lim="800000"/>
            <a:headEnd/>
            <a:tailEnd/>
          </a:ln>
        </p:spPr>
      </p:pic>
      <p:sp>
        <p:nvSpPr>
          <p:cNvPr id="4" name="CasellaDiTesto 3"/>
          <p:cNvSpPr txBox="1"/>
          <p:nvPr/>
        </p:nvSpPr>
        <p:spPr>
          <a:xfrm>
            <a:off x="1077685" y="5290477"/>
            <a:ext cx="10211331" cy="954107"/>
          </a:xfrm>
          <a:prstGeom prst="rect">
            <a:avLst/>
          </a:prstGeom>
          <a:noFill/>
        </p:spPr>
        <p:txBody>
          <a:bodyPr wrap="square" rtlCol="0">
            <a:spAutoFit/>
          </a:bodyPr>
          <a:lstStyle/>
          <a:p>
            <a:pPr algn="just"/>
            <a:r>
              <a:rPr lang="it-IT" sz="2800" dirty="0" smtClean="0"/>
              <a:t>Una revisione sistematica della letteratura ha riportato le definizioni più utilizzate per il recupero ponderale nei diversi studi condotti </a:t>
            </a:r>
            <a:endParaRPr lang="it-IT" sz="2800" dirty="0"/>
          </a:p>
        </p:txBody>
      </p:sp>
      <p:sp>
        <p:nvSpPr>
          <p:cNvPr id="5" name="CasellaDiTesto 4"/>
          <p:cNvSpPr txBox="1"/>
          <p:nvPr/>
        </p:nvSpPr>
        <p:spPr>
          <a:xfrm>
            <a:off x="3124200" y="337457"/>
            <a:ext cx="4986237" cy="584775"/>
          </a:xfrm>
          <a:prstGeom prst="rect">
            <a:avLst/>
          </a:prstGeom>
          <a:noFill/>
        </p:spPr>
        <p:txBody>
          <a:bodyPr wrap="none" rtlCol="0">
            <a:spAutoFit/>
          </a:bodyPr>
          <a:lstStyle/>
          <a:p>
            <a:r>
              <a:rPr lang="it-IT" sz="3200" b="1" dirty="0" smtClean="0">
                <a:solidFill>
                  <a:srgbClr val="FF0000"/>
                </a:solidFill>
              </a:rPr>
              <a:t>WEIGHT REGAIN: definizioni</a:t>
            </a:r>
            <a:endParaRPr lang="it-IT" sz="3200" b="1" dirty="0">
              <a:solidFill>
                <a:srgbClr val="FF0000"/>
              </a:solidFill>
            </a:endParaRPr>
          </a:p>
        </p:txBody>
      </p:sp>
      <p:pic>
        <p:nvPicPr>
          <p:cNvPr id="6" name="Picture 3"/>
          <p:cNvPicPr>
            <a:picLocks noChangeAspect="1" noChangeArrowheads="1"/>
          </p:cNvPicPr>
          <p:nvPr/>
        </p:nvPicPr>
        <p:blipFill>
          <a:blip r:embed="rId3" cstate="print"/>
          <a:srcRect/>
          <a:stretch>
            <a:fillRect/>
          </a:stretch>
        </p:blipFill>
        <p:spPr bwMode="auto">
          <a:xfrm>
            <a:off x="0" y="0"/>
            <a:ext cx="1197429" cy="1610718"/>
          </a:xfrm>
          <a:prstGeom prst="rect">
            <a:avLst/>
          </a:prstGeom>
          <a:noFill/>
          <a:ln w="9525">
            <a:noFill/>
            <a:miter lim="800000"/>
            <a:headEnd/>
            <a:tailEnd/>
          </a:ln>
        </p:spPr>
      </p:pic>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124200" y="337457"/>
            <a:ext cx="4986237" cy="584775"/>
          </a:xfrm>
          <a:prstGeom prst="rect">
            <a:avLst/>
          </a:prstGeom>
          <a:noFill/>
        </p:spPr>
        <p:txBody>
          <a:bodyPr wrap="none" rtlCol="0">
            <a:spAutoFit/>
          </a:bodyPr>
          <a:lstStyle/>
          <a:p>
            <a:r>
              <a:rPr lang="it-IT" sz="3200" b="1" dirty="0" smtClean="0">
                <a:solidFill>
                  <a:srgbClr val="FF0000"/>
                </a:solidFill>
              </a:rPr>
              <a:t>WEIGHT REGAIN: definizioni</a:t>
            </a:r>
            <a:endParaRPr lang="it-IT" sz="3200" b="1" dirty="0">
              <a:solidFill>
                <a:srgbClr val="FF0000"/>
              </a:solidFill>
            </a:endParaRPr>
          </a:p>
        </p:txBody>
      </p:sp>
      <p:sp>
        <p:nvSpPr>
          <p:cNvPr id="6" name="CasellaDiTesto 5"/>
          <p:cNvSpPr txBox="1"/>
          <p:nvPr/>
        </p:nvSpPr>
        <p:spPr>
          <a:xfrm>
            <a:off x="152399" y="1436914"/>
            <a:ext cx="11865429" cy="589072"/>
          </a:xfrm>
          <a:prstGeom prst="rect">
            <a:avLst/>
          </a:prstGeom>
          <a:noFill/>
        </p:spPr>
        <p:txBody>
          <a:bodyPr wrap="square" rtlCol="0">
            <a:spAutoFit/>
          </a:bodyPr>
          <a:lstStyle/>
          <a:p>
            <a:pPr marL="342900" indent="-342900">
              <a:lnSpc>
                <a:spcPct val="150000"/>
              </a:lnSpc>
            </a:pPr>
            <a:r>
              <a:rPr lang="it-IT" sz="2400" dirty="0" smtClean="0"/>
              <a:t>  USANDO EWL %</a:t>
            </a:r>
          </a:p>
        </p:txBody>
      </p:sp>
      <p:sp>
        <p:nvSpPr>
          <p:cNvPr id="4" name="Rettangolo 3"/>
          <p:cNvSpPr/>
          <p:nvPr/>
        </p:nvSpPr>
        <p:spPr>
          <a:xfrm>
            <a:off x="0" y="4284507"/>
            <a:ext cx="10711543" cy="589072"/>
          </a:xfrm>
          <a:prstGeom prst="rect">
            <a:avLst/>
          </a:prstGeom>
        </p:spPr>
        <p:txBody>
          <a:bodyPr wrap="square">
            <a:spAutoFit/>
          </a:bodyPr>
          <a:lstStyle/>
          <a:p>
            <a:pPr marL="342900" indent="-342900">
              <a:lnSpc>
                <a:spcPct val="150000"/>
              </a:lnSpc>
            </a:pPr>
            <a:r>
              <a:rPr lang="it-IT" sz="2400" dirty="0" smtClean="0"/>
              <a:t>USANDO NADIR WEIGHT %</a:t>
            </a:r>
          </a:p>
        </p:txBody>
      </p:sp>
      <p:sp>
        <p:nvSpPr>
          <p:cNvPr id="7" name="Rettangolo arrotondato 6"/>
          <p:cNvSpPr/>
          <p:nvPr/>
        </p:nvSpPr>
        <p:spPr>
          <a:xfrm>
            <a:off x="3766469" y="1458695"/>
            <a:ext cx="7228115" cy="674914"/>
          </a:xfrm>
          <a:prstGeom prst="roundRect">
            <a:avLst/>
          </a:prstGeom>
          <a:solidFill>
            <a:srgbClr val="EFF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r>
              <a:rPr lang="it-IT" sz="2400" dirty="0" smtClean="0">
                <a:solidFill>
                  <a:schemeClr val="tx1"/>
                </a:solidFill>
              </a:rPr>
              <a:t>un aumento &gt;25% del peso in eccesso perso dal nadir</a:t>
            </a:r>
          </a:p>
          <a:p>
            <a:pPr algn="ctr"/>
            <a:endParaRPr lang="it-IT" sz="2400" dirty="0"/>
          </a:p>
        </p:txBody>
      </p:sp>
      <p:sp>
        <p:nvSpPr>
          <p:cNvPr id="9" name="Rettangolo arrotondato 8"/>
          <p:cNvSpPr/>
          <p:nvPr/>
        </p:nvSpPr>
        <p:spPr>
          <a:xfrm>
            <a:off x="3722911" y="4354289"/>
            <a:ext cx="7228115" cy="598711"/>
          </a:xfrm>
          <a:prstGeom prst="roundRect">
            <a:avLst/>
          </a:prstGeom>
          <a:solidFill>
            <a:srgbClr val="EFF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r>
              <a:rPr lang="it-IT" sz="2400" dirty="0" smtClean="0">
                <a:solidFill>
                  <a:schemeClr val="tx1"/>
                </a:solidFill>
              </a:rPr>
              <a:t>un aumento  del 10% o del 15% del peso al nadir</a:t>
            </a:r>
          </a:p>
          <a:p>
            <a:pPr algn="ctr"/>
            <a:endParaRPr lang="it-IT" sz="2400" dirty="0"/>
          </a:p>
        </p:txBody>
      </p:sp>
      <p:sp>
        <p:nvSpPr>
          <p:cNvPr id="15" name="Rettangolo 14"/>
          <p:cNvSpPr/>
          <p:nvPr/>
        </p:nvSpPr>
        <p:spPr>
          <a:xfrm>
            <a:off x="2884714" y="4996542"/>
            <a:ext cx="8937172" cy="186145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King WC, </a:t>
            </a:r>
            <a:r>
              <a:rPr lang="en-US" sz="1400" dirty="0" err="1" smtClean="0">
                <a:solidFill>
                  <a:schemeClr val="tx1"/>
                </a:solidFill>
              </a:rPr>
              <a:t>Hinerman</a:t>
            </a:r>
            <a:r>
              <a:rPr lang="en-US" sz="1400" dirty="0" smtClean="0">
                <a:solidFill>
                  <a:schemeClr val="tx1"/>
                </a:solidFill>
              </a:rPr>
              <a:t> AS, Belle SH, et al. Comparison of the performance of common measures of weight regain after bariatric surgery for association with clinical outcomes. JAMA. 2018;320: </a:t>
            </a:r>
            <a:r>
              <a:rPr lang="it-IT" sz="1400" dirty="0" smtClean="0">
                <a:solidFill>
                  <a:schemeClr val="tx1"/>
                </a:solidFill>
              </a:rPr>
              <a:t>1560–9.</a:t>
            </a:r>
          </a:p>
          <a:p>
            <a:endParaRPr lang="it-IT" sz="1400" dirty="0" smtClean="0">
              <a:solidFill>
                <a:schemeClr val="tx1"/>
              </a:solidFill>
            </a:endParaRPr>
          </a:p>
          <a:p>
            <a:r>
              <a:rPr lang="en-US" sz="1400" dirty="0" smtClean="0">
                <a:solidFill>
                  <a:schemeClr val="tx1"/>
                </a:solidFill>
              </a:rPr>
              <a:t> Roth AE, </a:t>
            </a:r>
            <a:r>
              <a:rPr lang="en-US" sz="1400" dirty="0" err="1" smtClean="0">
                <a:solidFill>
                  <a:schemeClr val="tx1"/>
                </a:solidFill>
              </a:rPr>
              <a:t>Thornley</a:t>
            </a:r>
            <a:r>
              <a:rPr lang="en-US" sz="1400" dirty="0" smtClean="0">
                <a:solidFill>
                  <a:schemeClr val="tx1"/>
                </a:solidFill>
              </a:rPr>
              <a:t> CJ, Blackstone RP. Outcomes in bariatric and metabolic surgery: an updated 5-year review. </a:t>
            </a:r>
            <a:r>
              <a:rPr lang="en-US" sz="1400" dirty="0" err="1" smtClean="0">
                <a:solidFill>
                  <a:schemeClr val="tx1"/>
                </a:solidFill>
              </a:rPr>
              <a:t>Curr</a:t>
            </a:r>
            <a:r>
              <a:rPr lang="en-US" sz="1400" dirty="0" smtClean="0">
                <a:solidFill>
                  <a:schemeClr val="tx1"/>
                </a:solidFill>
              </a:rPr>
              <a:t> </a:t>
            </a:r>
            <a:r>
              <a:rPr lang="en-US" sz="1400" dirty="0" err="1" smtClean="0">
                <a:solidFill>
                  <a:schemeClr val="tx1"/>
                </a:solidFill>
              </a:rPr>
              <a:t>Obes</a:t>
            </a:r>
            <a:r>
              <a:rPr lang="en-US" sz="1400" dirty="0" smtClean="0">
                <a:solidFill>
                  <a:schemeClr val="tx1"/>
                </a:solidFill>
              </a:rPr>
              <a:t> Rep.</a:t>
            </a:r>
            <a:r>
              <a:rPr lang="it-IT" sz="1400" dirty="0" smtClean="0">
                <a:solidFill>
                  <a:schemeClr val="tx1"/>
                </a:solidFill>
              </a:rPr>
              <a:t>2020;9:380–9.</a:t>
            </a:r>
          </a:p>
          <a:p>
            <a:endParaRPr lang="it-IT" sz="1400" dirty="0" smtClean="0">
              <a:solidFill>
                <a:schemeClr val="tx1"/>
              </a:solidFill>
            </a:endParaRPr>
          </a:p>
          <a:p>
            <a:r>
              <a:rPr lang="it-IT" sz="1400" dirty="0" smtClean="0">
                <a:solidFill>
                  <a:schemeClr val="tx1"/>
                </a:solidFill>
              </a:rPr>
              <a:t>Amundsen T, </a:t>
            </a:r>
            <a:r>
              <a:rPr lang="it-IT" sz="1400" dirty="0" err="1" smtClean="0">
                <a:solidFill>
                  <a:schemeClr val="tx1"/>
                </a:solidFill>
              </a:rPr>
              <a:t>Strømmen</a:t>
            </a:r>
            <a:r>
              <a:rPr lang="it-IT" sz="1400" dirty="0" smtClean="0">
                <a:solidFill>
                  <a:schemeClr val="tx1"/>
                </a:solidFill>
              </a:rPr>
              <a:t> M, </a:t>
            </a:r>
            <a:r>
              <a:rPr lang="it-IT" sz="1400" dirty="0" err="1" smtClean="0">
                <a:solidFill>
                  <a:schemeClr val="tx1"/>
                </a:solidFill>
              </a:rPr>
              <a:t>Martins</a:t>
            </a:r>
            <a:r>
              <a:rPr lang="it-IT" sz="1400" dirty="0" smtClean="0">
                <a:solidFill>
                  <a:schemeClr val="tx1"/>
                </a:solidFill>
              </a:rPr>
              <a:t> C. </a:t>
            </a:r>
            <a:r>
              <a:rPr lang="it-IT" sz="1400" dirty="0" err="1" smtClean="0">
                <a:solidFill>
                  <a:schemeClr val="tx1"/>
                </a:solidFill>
              </a:rPr>
              <a:t>Suboptimal</a:t>
            </a:r>
            <a:r>
              <a:rPr lang="it-IT" sz="1400" dirty="0" smtClean="0">
                <a:solidFill>
                  <a:schemeClr val="tx1"/>
                </a:solidFill>
              </a:rPr>
              <a:t> </a:t>
            </a:r>
            <a:r>
              <a:rPr lang="it-IT" sz="1400" dirty="0" err="1" smtClean="0">
                <a:solidFill>
                  <a:schemeClr val="tx1"/>
                </a:solidFill>
              </a:rPr>
              <a:t>weight</a:t>
            </a:r>
            <a:r>
              <a:rPr lang="it-IT" sz="1400" dirty="0" smtClean="0">
                <a:solidFill>
                  <a:schemeClr val="tx1"/>
                </a:solidFill>
              </a:rPr>
              <a:t> loss </a:t>
            </a:r>
            <a:r>
              <a:rPr lang="en-US" sz="1400" dirty="0" smtClean="0">
                <a:solidFill>
                  <a:schemeClr val="tx1"/>
                </a:solidFill>
              </a:rPr>
              <a:t>and weight regain after gastric bypass surgery-postoperative status of energy intake, eating behavior, physical activity, and psychometrics. </a:t>
            </a:r>
            <a:r>
              <a:rPr lang="it-IT" sz="1400" dirty="0" err="1" smtClean="0">
                <a:solidFill>
                  <a:schemeClr val="tx1"/>
                </a:solidFill>
              </a:rPr>
              <a:t>Obes</a:t>
            </a:r>
            <a:r>
              <a:rPr lang="it-IT" sz="1400" dirty="0" smtClean="0">
                <a:solidFill>
                  <a:schemeClr val="tx1"/>
                </a:solidFill>
              </a:rPr>
              <a:t> </a:t>
            </a:r>
            <a:r>
              <a:rPr lang="it-IT" sz="1400" dirty="0" err="1" smtClean="0">
                <a:solidFill>
                  <a:schemeClr val="tx1"/>
                </a:solidFill>
              </a:rPr>
              <a:t>Surg</a:t>
            </a:r>
            <a:r>
              <a:rPr lang="it-IT" sz="1400" dirty="0" smtClean="0">
                <a:solidFill>
                  <a:schemeClr val="tx1"/>
                </a:solidFill>
              </a:rPr>
              <a:t>. 2017;27:1316–23</a:t>
            </a:r>
            <a:r>
              <a:rPr lang="it-IT" sz="1200" dirty="0" smtClean="0"/>
              <a:t>.</a:t>
            </a:r>
            <a:endParaRPr lang="it-IT" sz="1200" dirty="0"/>
          </a:p>
        </p:txBody>
      </p:sp>
      <p:sp>
        <p:nvSpPr>
          <p:cNvPr id="16" name="Rettangolo 15"/>
          <p:cNvSpPr/>
          <p:nvPr/>
        </p:nvSpPr>
        <p:spPr>
          <a:xfrm>
            <a:off x="2830287" y="2166257"/>
            <a:ext cx="9013372" cy="179614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err="1" smtClean="0">
                <a:solidFill>
                  <a:schemeClr val="tx1"/>
                </a:solidFill>
              </a:rPr>
              <a:t>Homan</a:t>
            </a:r>
            <a:r>
              <a:rPr lang="it-IT" sz="1400" dirty="0" smtClean="0">
                <a:solidFill>
                  <a:schemeClr val="tx1"/>
                </a:solidFill>
              </a:rPr>
              <a:t> J, </a:t>
            </a:r>
            <a:r>
              <a:rPr lang="it-IT" sz="1400" dirty="0" err="1" smtClean="0">
                <a:solidFill>
                  <a:schemeClr val="tx1"/>
                </a:solidFill>
              </a:rPr>
              <a:t>Betzel</a:t>
            </a:r>
            <a:r>
              <a:rPr lang="it-IT" sz="1400" dirty="0" smtClean="0">
                <a:solidFill>
                  <a:schemeClr val="tx1"/>
                </a:solidFill>
              </a:rPr>
              <a:t> B, </a:t>
            </a:r>
            <a:r>
              <a:rPr lang="it-IT" sz="1400" dirty="0" err="1" smtClean="0">
                <a:solidFill>
                  <a:schemeClr val="tx1"/>
                </a:solidFill>
              </a:rPr>
              <a:t>Aarts</a:t>
            </a:r>
            <a:r>
              <a:rPr lang="it-IT" sz="1400" dirty="0" smtClean="0">
                <a:solidFill>
                  <a:schemeClr val="tx1"/>
                </a:solidFill>
              </a:rPr>
              <a:t> EO, </a:t>
            </a:r>
            <a:r>
              <a:rPr lang="it-IT" sz="1400" dirty="0" err="1" smtClean="0">
                <a:solidFill>
                  <a:schemeClr val="tx1"/>
                </a:solidFill>
              </a:rPr>
              <a:t>et</a:t>
            </a:r>
            <a:r>
              <a:rPr lang="it-IT" sz="1400" dirty="0" smtClean="0">
                <a:solidFill>
                  <a:schemeClr val="tx1"/>
                </a:solidFill>
              </a:rPr>
              <a:t> al. </a:t>
            </a:r>
            <a:r>
              <a:rPr lang="it-IT" sz="1400" dirty="0" err="1" smtClean="0">
                <a:solidFill>
                  <a:schemeClr val="tx1"/>
                </a:solidFill>
              </a:rPr>
              <a:t>Secondary</a:t>
            </a:r>
            <a:r>
              <a:rPr lang="it-IT" sz="1400" dirty="0" smtClean="0">
                <a:solidFill>
                  <a:schemeClr val="tx1"/>
                </a:solidFill>
              </a:rPr>
              <a:t> </a:t>
            </a:r>
            <a:r>
              <a:rPr lang="it-IT" sz="1400" dirty="0" err="1" smtClean="0">
                <a:solidFill>
                  <a:schemeClr val="tx1"/>
                </a:solidFill>
              </a:rPr>
              <a:t>surgery</a:t>
            </a:r>
            <a:r>
              <a:rPr lang="it-IT" sz="1400" dirty="0" smtClean="0">
                <a:solidFill>
                  <a:schemeClr val="tx1"/>
                </a:solidFill>
              </a:rPr>
              <a:t> </a:t>
            </a:r>
            <a:r>
              <a:rPr lang="it-IT" sz="1400" dirty="0" err="1" smtClean="0">
                <a:solidFill>
                  <a:schemeClr val="tx1"/>
                </a:solidFill>
              </a:rPr>
              <a:t>after</a:t>
            </a:r>
            <a:r>
              <a:rPr lang="it-IT" sz="1400" dirty="0" smtClean="0">
                <a:solidFill>
                  <a:schemeClr val="tx1"/>
                </a:solidFill>
              </a:rPr>
              <a:t> sleeve </a:t>
            </a:r>
            <a:r>
              <a:rPr lang="en-US" sz="1400" dirty="0" err="1" smtClean="0">
                <a:solidFill>
                  <a:schemeClr val="tx1"/>
                </a:solidFill>
              </a:rPr>
              <a:t>gastrectomy</a:t>
            </a:r>
            <a:r>
              <a:rPr lang="en-US" sz="1400" dirty="0" smtClean="0">
                <a:solidFill>
                  <a:schemeClr val="tx1"/>
                </a:solidFill>
              </a:rPr>
              <a:t>: Roux-en-Y gastric bypass or </a:t>
            </a:r>
            <a:r>
              <a:rPr lang="en-US" sz="1400" dirty="0" err="1" smtClean="0">
                <a:solidFill>
                  <a:schemeClr val="tx1"/>
                </a:solidFill>
              </a:rPr>
              <a:t>biliopancreatic</a:t>
            </a:r>
            <a:r>
              <a:rPr lang="en-US" sz="1400" dirty="0" smtClean="0">
                <a:solidFill>
                  <a:schemeClr val="tx1"/>
                </a:solidFill>
              </a:rPr>
              <a:t> diversion with duodenal switch.  </a:t>
            </a:r>
            <a:r>
              <a:rPr lang="en-US" sz="1400" dirty="0" err="1" smtClean="0">
                <a:solidFill>
                  <a:schemeClr val="tx1"/>
                </a:solidFill>
              </a:rPr>
              <a:t>Surg</a:t>
            </a:r>
            <a:r>
              <a:rPr lang="en-US" sz="1400" dirty="0" smtClean="0">
                <a:solidFill>
                  <a:schemeClr val="tx1"/>
                </a:solidFill>
              </a:rPr>
              <a:t> </a:t>
            </a:r>
            <a:r>
              <a:rPr lang="en-US" sz="1400" dirty="0" err="1" smtClean="0">
                <a:solidFill>
                  <a:schemeClr val="tx1"/>
                </a:solidFill>
              </a:rPr>
              <a:t>Obes</a:t>
            </a:r>
            <a:r>
              <a:rPr lang="en-US" sz="1400" dirty="0" smtClean="0">
                <a:solidFill>
                  <a:schemeClr val="tx1"/>
                </a:solidFill>
              </a:rPr>
              <a:t> </a:t>
            </a:r>
            <a:r>
              <a:rPr lang="en-US" sz="1400" dirty="0" err="1" smtClean="0">
                <a:solidFill>
                  <a:schemeClr val="tx1"/>
                </a:solidFill>
              </a:rPr>
              <a:t>Relat</a:t>
            </a:r>
            <a:r>
              <a:rPr lang="en-US" sz="1400" dirty="0" smtClean="0">
                <a:solidFill>
                  <a:schemeClr val="tx1"/>
                </a:solidFill>
              </a:rPr>
              <a:t> </a:t>
            </a:r>
            <a:r>
              <a:rPr lang="en-US" sz="1400" dirty="0" err="1" smtClean="0">
                <a:solidFill>
                  <a:schemeClr val="tx1"/>
                </a:solidFill>
              </a:rPr>
              <a:t>Dis</a:t>
            </a:r>
            <a:r>
              <a:rPr lang="en-US" sz="1400" dirty="0" smtClean="0">
                <a:solidFill>
                  <a:schemeClr val="tx1"/>
                </a:solidFill>
              </a:rPr>
              <a:t> Off J Am Soc </a:t>
            </a:r>
            <a:r>
              <a:rPr lang="it-IT" sz="1400" dirty="0" err="1" smtClean="0">
                <a:solidFill>
                  <a:schemeClr val="tx1"/>
                </a:solidFill>
              </a:rPr>
              <a:t>Bariatr</a:t>
            </a:r>
            <a:r>
              <a:rPr lang="it-IT" sz="1400" dirty="0" smtClean="0">
                <a:solidFill>
                  <a:schemeClr val="tx1"/>
                </a:solidFill>
              </a:rPr>
              <a:t> </a:t>
            </a:r>
            <a:r>
              <a:rPr lang="it-IT" sz="1400" dirty="0" err="1" smtClean="0">
                <a:solidFill>
                  <a:schemeClr val="tx1"/>
                </a:solidFill>
              </a:rPr>
              <a:t>Surg</a:t>
            </a:r>
            <a:r>
              <a:rPr lang="it-IT" sz="1400" dirty="0" smtClean="0">
                <a:solidFill>
                  <a:schemeClr val="tx1"/>
                </a:solidFill>
              </a:rPr>
              <a:t>. 2015;11:771–7.</a:t>
            </a:r>
          </a:p>
          <a:p>
            <a:endParaRPr lang="en-US" sz="1400" dirty="0" smtClean="0">
              <a:solidFill>
                <a:schemeClr val="tx1"/>
              </a:solidFill>
            </a:endParaRPr>
          </a:p>
          <a:p>
            <a:r>
              <a:rPr lang="en-US" sz="1400" dirty="0" smtClean="0">
                <a:solidFill>
                  <a:schemeClr val="tx1"/>
                </a:solidFill>
              </a:rPr>
              <a:t> Liu SY-W, Wong SK-H, Lam CC-H, et al. Long-term results on weight loss and diabetes remission after laparoscopic sleeve </a:t>
            </a:r>
            <a:r>
              <a:rPr lang="en-US" sz="1400" dirty="0" err="1" smtClean="0">
                <a:solidFill>
                  <a:schemeClr val="tx1"/>
                </a:solidFill>
              </a:rPr>
              <a:t>gastrectomy</a:t>
            </a:r>
            <a:r>
              <a:rPr lang="en-US" sz="1400" dirty="0" smtClean="0">
                <a:solidFill>
                  <a:schemeClr val="tx1"/>
                </a:solidFill>
              </a:rPr>
              <a:t> </a:t>
            </a:r>
            <a:r>
              <a:rPr lang="it-IT" sz="1400" dirty="0" err="1" smtClean="0">
                <a:solidFill>
                  <a:schemeClr val="tx1"/>
                </a:solidFill>
              </a:rPr>
              <a:t>for</a:t>
            </a:r>
            <a:r>
              <a:rPr lang="it-IT" sz="1400" dirty="0" smtClean="0">
                <a:solidFill>
                  <a:schemeClr val="tx1"/>
                </a:solidFill>
              </a:rPr>
              <a:t> a </a:t>
            </a:r>
            <a:r>
              <a:rPr lang="it-IT" sz="1400" dirty="0" err="1" smtClean="0">
                <a:solidFill>
                  <a:schemeClr val="tx1"/>
                </a:solidFill>
              </a:rPr>
              <a:t>morbidly</a:t>
            </a:r>
            <a:r>
              <a:rPr lang="it-IT" sz="1400" dirty="0" smtClean="0">
                <a:solidFill>
                  <a:schemeClr val="tx1"/>
                </a:solidFill>
              </a:rPr>
              <a:t> obese </a:t>
            </a:r>
            <a:r>
              <a:rPr lang="it-IT" sz="1400" dirty="0" err="1" smtClean="0">
                <a:solidFill>
                  <a:schemeClr val="tx1"/>
                </a:solidFill>
              </a:rPr>
              <a:t>Chinese</a:t>
            </a:r>
            <a:r>
              <a:rPr lang="it-IT" sz="1400" dirty="0" smtClean="0">
                <a:solidFill>
                  <a:schemeClr val="tx1"/>
                </a:solidFill>
              </a:rPr>
              <a:t> </a:t>
            </a:r>
            <a:r>
              <a:rPr lang="it-IT" sz="1400" dirty="0" err="1" smtClean="0">
                <a:solidFill>
                  <a:schemeClr val="tx1"/>
                </a:solidFill>
              </a:rPr>
              <a:t>population</a:t>
            </a:r>
            <a:r>
              <a:rPr lang="it-IT" sz="1400" dirty="0" smtClean="0">
                <a:solidFill>
                  <a:schemeClr val="tx1"/>
                </a:solidFill>
              </a:rPr>
              <a:t>. </a:t>
            </a:r>
            <a:r>
              <a:rPr lang="it-IT" sz="1400" dirty="0" err="1" smtClean="0">
                <a:solidFill>
                  <a:schemeClr val="tx1"/>
                </a:solidFill>
              </a:rPr>
              <a:t>Obes</a:t>
            </a:r>
            <a:r>
              <a:rPr lang="it-IT" sz="1400" dirty="0" smtClean="0">
                <a:solidFill>
                  <a:schemeClr val="tx1"/>
                </a:solidFill>
              </a:rPr>
              <a:t> </a:t>
            </a:r>
            <a:r>
              <a:rPr lang="it-IT" sz="1400" dirty="0" err="1" smtClean="0">
                <a:solidFill>
                  <a:schemeClr val="tx1"/>
                </a:solidFill>
              </a:rPr>
              <a:t>Surg</a:t>
            </a:r>
            <a:r>
              <a:rPr lang="it-IT" sz="1400" dirty="0" smtClean="0">
                <a:solidFill>
                  <a:schemeClr val="tx1"/>
                </a:solidFill>
              </a:rPr>
              <a:t>. 2015;25:1901–8.</a:t>
            </a:r>
          </a:p>
          <a:p>
            <a:endParaRPr lang="it-IT" sz="1400" dirty="0" smtClean="0">
              <a:solidFill>
                <a:schemeClr val="tx1"/>
              </a:solidFill>
            </a:endParaRPr>
          </a:p>
          <a:p>
            <a:r>
              <a:rPr lang="it-IT" sz="1400" dirty="0" err="1" smtClean="0">
                <a:solidFill>
                  <a:schemeClr val="tx1"/>
                </a:solidFill>
              </a:rPr>
              <a:t>Colquitt</a:t>
            </a:r>
            <a:r>
              <a:rPr lang="it-IT" sz="1400" dirty="0" smtClean="0">
                <a:solidFill>
                  <a:schemeClr val="tx1"/>
                </a:solidFill>
              </a:rPr>
              <a:t> JL, </a:t>
            </a:r>
            <a:r>
              <a:rPr lang="it-IT" sz="1400" dirty="0" err="1" smtClean="0">
                <a:solidFill>
                  <a:schemeClr val="tx1"/>
                </a:solidFill>
              </a:rPr>
              <a:t>Pickett</a:t>
            </a:r>
            <a:r>
              <a:rPr lang="it-IT" sz="1400" dirty="0" smtClean="0">
                <a:solidFill>
                  <a:schemeClr val="tx1"/>
                </a:solidFill>
              </a:rPr>
              <a:t> K, </a:t>
            </a:r>
            <a:r>
              <a:rPr lang="it-IT" sz="1400" dirty="0" err="1" smtClean="0">
                <a:solidFill>
                  <a:schemeClr val="tx1"/>
                </a:solidFill>
              </a:rPr>
              <a:t>Loveman</a:t>
            </a:r>
            <a:r>
              <a:rPr lang="it-IT" sz="1400" dirty="0" smtClean="0">
                <a:solidFill>
                  <a:schemeClr val="tx1"/>
                </a:solidFill>
              </a:rPr>
              <a:t> E, </a:t>
            </a:r>
            <a:r>
              <a:rPr lang="it-IT" sz="1400" dirty="0" err="1" smtClean="0">
                <a:solidFill>
                  <a:schemeClr val="tx1"/>
                </a:solidFill>
              </a:rPr>
              <a:t>Frampton</a:t>
            </a:r>
            <a:r>
              <a:rPr lang="it-IT" sz="1400" dirty="0" smtClean="0">
                <a:solidFill>
                  <a:schemeClr val="tx1"/>
                </a:solidFill>
              </a:rPr>
              <a:t> GK. </a:t>
            </a:r>
            <a:r>
              <a:rPr lang="it-IT" sz="1400" dirty="0" err="1" smtClean="0">
                <a:solidFill>
                  <a:schemeClr val="tx1"/>
                </a:solidFill>
              </a:rPr>
              <a:t>Surgery</a:t>
            </a:r>
            <a:r>
              <a:rPr lang="it-IT" sz="1400" dirty="0" smtClean="0">
                <a:solidFill>
                  <a:schemeClr val="tx1"/>
                </a:solidFill>
              </a:rPr>
              <a:t> </a:t>
            </a:r>
            <a:r>
              <a:rPr lang="it-IT" sz="1400" dirty="0" err="1" smtClean="0">
                <a:solidFill>
                  <a:schemeClr val="tx1"/>
                </a:solidFill>
              </a:rPr>
              <a:t>for</a:t>
            </a:r>
            <a:r>
              <a:rPr lang="it-IT" sz="1400" dirty="0" smtClean="0">
                <a:solidFill>
                  <a:schemeClr val="tx1"/>
                </a:solidFill>
              </a:rPr>
              <a:t> </a:t>
            </a:r>
            <a:r>
              <a:rPr lang="en-US" sz="1400" dirty="0" smtClean="0">
                <a:solidFill>
                  <a:schemeClr val="tx1"/>
                </a:solidFill>
              </a:rPr>
              <a:t>weight loss in adults. Cochrane Database </a:t>
            </a:r>
            <a:r>
              <a:rPr lang="en-US" sz="1400" dirty="0" err="1" smtClean="0">
                <a:solidFill>
                  <a:schemeClr val="tx1"/>
                </a:solidFill>
              </a:rPr>
              <a:t>Syst</a:t>
            </a:r>
            <a:r>
              <a:rPr lang="en-US" sz="1400" dirty="0" smtClean="0">
                <a:solidFill>
                  <a:schemeClr val="tx1"/>
                </a:solidFill>
              </a:rPr>
              <a:t> Rev. </a:t>
            </a:r>
            <a:r>
              <a:rPr lang="it-IT" sz="1400" dirty="0" smtClean="0">
                <a:solidFill>
                  <a:schemeClr val="tx1"/>
                </a:solidFill>
              </a:rPr>
              <a:t>2014;CD003641.</a:t>
            </a:r>
            <a:endParaRPr lang="it-IT" sz="1400" dirty="0">
              <a:solidFill>
                <a:schemeClr val="tx1"/>
              </a:solidFill>
            </a:endParaRPr>
          </a:p>
        </p:txBody>
      </p:sp>
      <p:pic>
        <p:nvPicPr>
          <p:cNvPr id="17" name="Picture 3"/>
          <p:cNvPicPr>
            <a:picLocks noChangeAspect="1" noChangeArrowheads="1"/>
          </p:cNvPicPr>
          <p:nvPr/>
        </p:nvPicPr>
        <p:blipFill>
          <a:blip r:embed="rId2" cstate="print"/>
          <a:srcRect/>
          <a:stretch>
            <a:fillRect/>
          </a:stretch>
        </p:blipFill>
        <p:spPr bwMode="auto">
          <a:xfrm>
            <a:off x="1" y="0"/>
            <a:ext cx="1019666" cy="1371600"/>
          </a:xfrm>
          <a:prstGeom prst="rect">
            <a:avLst/>
          </a:prstGeom>
          <a:noFill/>
          <a:ln w="9525">
            <a:noFill/>
            <a:miter lim="800000"/>
            <a:headEnd/>
            <a:tailEnd/>
          </a:ln>
        </p:spPr>
      </p:pic>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124200" y="337457"/>
            <a:ext cx="4986237" cy="584775"/>
          </a:xfrm>
          <a:prstGeom prst="rect">
            <a:avLst/>
          </a:prstGeom>
          <a:noFill/>
        </p:spPr>
        <p:txBody>
          <a:bodyPr wrap="none" rtlCol="0">
            <a:spAutoFit/>
          </a:bodyPr>
          <a:lstStyle/>
          <a:p>
            <a:r>
              <a:rPr lang="it-IT" sz="3200" b="1" dirty="0" smtClean="0">
                <a:solidFill>
                  <a:srgbClr val="FF0000"/>
                </a:solidFill>
              </a:rPr>
              <a:t>WEIGHT REGAIN: definizioni</a:t>
            </a:r>
            <a:endParaRPr lang="it-IT" sz="3200" b="1" dirty="0">
              <a:solidFill>
                <a:srgbClr val="FF0000"/>
              </a:solidFill>
            </a:endParaRPr>
          </a:p>
        </p:txBody>
      </p:sp>
      <p:sp>
        <p:nvSpPr>
          <p:cNvPr id="6" name="CasellaDiTesto 5"/>
          <p:cNvSpPr txBox="1"/>
          <p:nvPr/>
        </p:nvSpPr>
        <p:spPr>
          <a:xfrm>
            <a:off x="0" y="1121228"/>
            <a:ext cx="11865429" cy="1200329"/>
          </a:xfrm>
          <a:prstGeom prst="rect">
            <a:avLst/>
          </a:prstGeom>
          <a:noFill/>
        </p:spPr>
        <p:txBody>
          <a:bodyPr wrap="square" rtlCol="0">
            <a:spAutoFit/>
          </a:bodyPr>
          <a:lstStyle/>
          <a:p>
            <a:pPr marL="342900" indent="-342900">
              <a:lnSpc>
                <a:spcPct val="150000"/>
              </a:lnSpc>
            </a:pPr>
            <a:r>
              <a:rPr lang="it-IT" sz="2400" dirty="0" smtClean="0"/>
              <a:t>  USANDO NADIR WEIGHT KG</a:t>
            </a:r>
          </a:p>
          <a:p>
            <a:pPr marL="342900" indent="-342900">
              <a:lnSpc>
                <a:spcPct val="150000"/>
              </a:lnSpc>
            </a:pPr>
            <a:endParaRPr lang="it-IT" sz="2400" dirty="0" smtClean="0"/>
          </a:p>
        </p:txBody>
      </p:sp>
      <p:sp>
        <p:nvSpPr>
          <p:cNvPr id="9" name="Rettangolo arrotondato 8"/>
          <p:cNvSpPr/>
          <p:nvPr/>
        </p:nvSpPr>
        <p:spPr>
          <a:xfrm>
            <a:off x="3777340" y="4093032"/>
            <a:ext cx="7228115" cy="674914"/>
          </a:xfrm>
          <a:prstGeom prst="roundRect">
            <a:avLst/>
          </a:prstGeom>
          <a:solidFill>
            <a:srgbClr val="EFF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sz="2400" dirty="0"/>
          </a:p>
        </p:txBody>
      </p:sp>
      <p:sp>
        <p:nvSpPr>
          <p:cNvPr id="15" name="Rettangolo 14"/>
          <p:cNvSpPr/>
          <p:nvPr/>
        </p:nvSpPr>
        <p:spPr>
          <a:xfrm>
            <a:off x="2939143" y="4811485"/>
            <a:ext cx="8937172" cy="186145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King WC, </a:t>
            </a:r>
            <a:r>
              <a:rPr lang="en-US" sz="1200" dirty="0" err="1" smtClean="0">
                <a:solidFill>
                  <a:schemeClr val="tx1"/>
                </a:solidFill>
              </a:rPr>
              <a:t>Hinerman</a:t>
            </a:r>
            <a:r>
              <a:rPr lang="en-US" sz="1200" dirty="0" smtClean="0">
                <a:solidFill>
                  <a:schemeClr val="tx1"/>
                </a:solidFill>
              </a:rPr>
              <a:t> AS, Belle SH, et al. Comparison of the performance of common measures of weight regain after bariatric surgery for association with clinical outcomes. JAMA. 2018;320: </a:t>
            </a:r>
            <a:r>
              <a:rPr lang="it-IT" sz="1200" dirty="0" smtClean="0">
                <a:solidFill>
                  <a:schemeClr val="tx1"/>
                </a:solidFill>
              </a:rPr>
              <a:t>1560–9.</a:t>
            </a:r>
          </a:p>
          <a:p>
            <a:endParaRPr lang="it-IT" sz="1200" dirty="0" smtClean="0">
              <a:solidFill>
                <a:schemeClr val="tx1"/>
              </a:solidFill>
            </a:endParaRPr>
          </a:p>
          <a:p>
            <a:r>
              <a:rPr lang="en-US" sz="1200" dirty="0" err="1" smtClean="0">
                <a:solidFill>
                  <a:schemeClr val="tx1"/>
                </a:solidFill>
              </a:rPr>
              <a:t>Yanos</a:t>
            </a:r>
            <a:r>
              <a:rPr lang="en-US" sz="1200" dirty="0" smtClean="0">
                <a:solidFill>
                  <a:schemeClr val="tx1"/>
                </a:solidFill>
              </a:rPr>
              <a:t> BR, </a:t>
            </a:r>
            <a:r>
              <a:rPr lang="en-US" sz="1200" dirty="0" err="1" smtClean="0">
                <a:solidFill>
                  <a:schemeClr val="tx1"/>
                </a:solidFill>
              </a:rPr>
              <a:t>Saules</a:t>
            </a:r>
            <a:r>
              <a:rPr lang="en-US" sz="1200" dirty="0" smtClean="0">
                <a:solidFill>
                  <a:schemeClr val="tx1"/>
                </a:solidFill>
              </a:rPr>
              <a:t> KK, </a:t>
            </a:r>
            <a:r>
              <a:rPr lang="en-US" sz="1200" dirty="0" err="1" smtClean="0">
                <a:solidFill>
                  <a:schemeClr val="tx1"/>
                </a:solidFill>
              </a:rPr>
              <a:t>Schuh</a:t>
            </a:r>
            <a:r>
              <a:rPr lang="en-US" sz="1200" dirty="0" smtClean="0">
                <a:solidFill>
                  <a:schemeClr val="tx1"/>
                </a:solidFill>
              </a:rPr>
              <a:t> LM, et al. Predictors of lowest weight and long-term weight regain among Roux-en-Y gastric</a:t>
            </a:r>
          </a:p>
          <a:p>
            <a:r>
              <a:rPr lang="fr-FR" sz="1200" dirty="0" err="1" smtClean="0">
                <a:solidFill>
                  <a:schemeClr val="tx1"/>
                </a:solidFill>
              </a:rPr>
              <a:t>bypass</a:t>
            </a:r>
            <a:r>
              <a:rPr lang="fr-FR" sz="1200" dirty="0" smtClean="0">
                <a:solidFill>
                  <a:schemeClr val="tx1"/>
                </a:solidFill>
              </a:rPr>
              <a:t> patients. </a:t>
            </a:r>
            <a:r>
              <a:rPr lang="fr-FR" sz="1200" dirty="0" err="1" smtClean="0">
                <a:solidFill>
                  <a:schemeClr val="tx1"/>
                </a:solidFill>
              </a:rPr>
              <a:t>Obes</a:t>
            </a:r>
            <a:r>
              <a:rPr lang="fr-FR" sz="1200" dirty="0" smtClean="0">
                <a:solidFill>
                  <a:schemeClr val="tx1"/>
                </a:solidFill>
              </a:rPr>
              <a:t> </a:t>
            </a:r>
            <a:r>
              <a:rPr lang="fr-FR" sz="1200" dirty="0" err="1" smtClean="0">
                <a:solidFill>
                  <a:schemeClr val="tx1"/>
                </a:solidFill>
              </a:rPr>
              <a:t>Surg</a:t>
            </a:r>
            <a:r>
              <a:rPr lang="fr-FR" sz="1200" dirty="0" smtClean="0">
                <a:solidFill>
                  <a:schemeClr val="tx1"/>
                </a:solidFill>
              </a:rPr>
              <a:t>. 2015;25:1364–70.</a:t>
            </a:r>
          </a:p>
          <a:p>
            <a:endParaRPr lang="en-US" sz="1200" dirty="0" smtClean="0">
              <a:solidFill>
                <a:schemeClr val="tx1"/>
              </a:solidFill>
            </a:endParaRPr>
          </a:p>
          <a:p>
            <a:r>
              <a:rPr lang="en-US" sz="1200" dirty="0" smtClean="0">
                <a:solidFill>
                  <a:schemeClr val="tx1"/>
                </a:solidFill>
              </a:rPr>
              <a:t>Cooper TC, Simmons </a:t>
            </a:r>
            <a:r>
              <a:rPr lang="en-US" sz="1200" dirty="0" err="1" smtClean="0">
                <a:solidFill>
                  <a:schemeClr val="tx1"/>
                </a:solidFill>
              </a:rPr>
              <a:t>EB,Webb</a:t>
            </a:r>
            <a:r>
              <a:rPr lang="en-US" sz="1200" dirty="0" smtClean="0">
                <a:solidFill>
                  <a:schemeClr val="tx1"/>
                </a:solidFill>
              </a:rPr>
              <a:t> K, et al. Trends in weight regain following Roux-en-Y gastric bypass (RYGB) bariatric surgery.</a:t>
            </a:r>
          </a:p>
          <a:p>
            <a:r>
              <a:rPr lang="it-IT" sz="1200" dirty="0" err="1" smtClean="0">
                <a:solidFill>
                  <a:schemeClr val="tx1"/>
                </a:solidFill>
              </a:rPr>
              <a:t>Obes</a:t>
            </a:r>
            <a:r>
              <a:rPr lang="it-IT" sz="1200" dirty="0" smtClean="0">
                <a:solidFill>
                  <a:schemeClr val="tx1"/>
                </a:solidFill>
              </a:rPr>
              <a:t> </a:t>
            </a:r>
            <a:r>
              <a:rPr lang="it-IT" sz="1200" dirty="0" err="1" smtClean="0">
                <a:solidFill>
                  <a:schemeClr val="tx1"/>
                </a:solidFill>
              </a:rPr>
              <a:t>Surg</a:t>
            </a:r>
            <a:r>
              <a:rPr lang="it-IT" sz="1200" dirty="0" smtClean="0">
                <a:solidFill>
                  <a:schemeClr val="tx1"/>
                </a:solidFill>
              </a:rPr>
              <a:t>. 2015;25:1474–81.</a:t>
            </a:r>
            <a:endParaRPr lang="it-IT" sz="1200" dirty="0">
              <a:solidFill>
                <a:schemeClr val="tx1"/>
              </a:solidFill>
            </a:endParaRPr>
          </a:p>
        </p:txBody>
      </p:sp>
      <p:sp>
        <p:nvSpPr>
          <p:cNvPr id="10" name="Rettangolo arrotondato 9"/>
          <p:cNvSpPr/>
          <p:nvPr/>
        </p:nvSpPr>
        <p:spPr>
          <a:xfrm>
            <a:off x="4234543" y="1143001"/>
            <a:ext cx="7228115" cy="674914"/>
          </a:xfrm>
          <a:prstGeom prst="roundRect">
            <a:avLst/>
          </a:prstGeom>
          <a:solidFill>
            <a:srgbClr val="EFF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dirty="0" smtClean="0">
              <a:solidFill>
                <a:prstClr val="black"/>
              </a:solidFill>
            </a:endParaRPr>
          </a:p>
          <a:p>
            <a:pPr lvl="0" algn="ctr"/>
            <a:r>
              <a:rPr lang="it-IT" sz="2400" dirty="0" smtClean="0">
                <a:solidFill>
                  <a:prstClr val="black"/>
                </a:solidFill>
              </a:rPr>
              <a:t>un aumento &gt; 10 kg dal peso nadir</a:t>
            </a:r>
          </a:p>
          <a:p>
            <a:pPr algn="ctr"/>
            <a:endParaRPr lang="it-IT" dirty="0" smtClean="0"/>
          </a:p>
        </p:txBody>
      </p:sp>
      <p:sp>
        <p:nvSpPr>
          <p:cNvPr id="11" name="Rettangolo 10"/>
          <p:cNvSpPr/>
          <p:nvPr/>
        </p:nvSpPr>
        <p:spPr>
          <a:xfrm>
            <a:off x="238539" y="4147849"/>
            <a:ext cx="3075522" cy="461665"/>
          </a:xfrm>
          <a:prstGeom prst="rect">
            <a:avLst/>
          </a:prstGeom>
        </p:spPr>
        <p:txBody>
          <a:bodyPr wrap="none">
            <a:spAutoFit/>
          </a:bodyPr>
          <a:lstStyle/>
          <a:p>
            <a:r>
              <a:rPr lang="it-IT" sz="2400" dirty="0" smtClean="0"/>
              <a:t>USANDO WEIGHT LOSS</a:t>
            </a:r>
            <a:endParaRPr lang="it-IT" sz="2400" dirty="0"/>
          </a:p>
        </p:txBody>
      </p:sp>
      <p:sp>
        <p:nvSpPr>
          <p:cNvPr id="12" name="Rettangolo 11"/>
          <p:cNvSpPr/>
          <p:nvPr/>
        </p:nvSpPr>
        <p:spPr>
          <a:xfrm>
            <a:off x="3790062" y="4136959"/>
            <a:ext cx="6876113" cy="461665"/>
          </a:xfrm>
          <a:prstGeom prst="rect">
            <a:avLst/>
          </a:prstGeom>
        </p:spPr>
        <p:txBody>
          <a:bodyPr wrap="none">
            <a:spAutoFit/>
          </a:bodyPr>
          <a:lstStyle/>
          <a:p>
            <a:pPr lvl="0" algn="ctr"/>
            <a:r>
              <a:rPr lang="it-IT" sz="2400" dirty="0" smtClean="0"/>
              <a:t>un aumento &gt;10 %, &gt; 20 % o del 25 % del </a:t>
            </a:r>
            <a:r>
              <a:rPr lang="it-IT" sz="2400" dirty="0" err="1" smtClean="0"/>
              <a:t>massino</a:t>
            </a:r>
            <a:r>
              <a:rPr lang="it-IT" sz="2400" dirty="0" smtClean="0"/>
              <a:t> WL</a:t>
            </a:r>
          </a:p>
        </p:txBody>
      </p:sp>
      <p:sp>
        <p:nvSpPr>
          <p:cNvPr id="13" name="Rettangolo 12"/>
          <p:cNvSpPr/>
          <p:nvPr/>
        </p:nvSpPr>
        <p:spPr>
          <a:xfrm>
            <a:off x="3015343" y="1926771"/>
            <a:ext cx="8937172" cy="150222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King WC, </a:t>
            </a:r>
            <a:r>
              <a:rPr lang="en-US" sz="1400" dirty="0" err="1" smtClean="0">
                <a:solidFill>
                  <a:schemeClr val="tx1"/>
                </a:solidFill>
              </a:rPr>
              <a:t>Hinerman</a:t>
            </a:r>
            <a:r>
              <a:rPr lang="en-US" sz="1400" dirty="0" smtClean="0">
                <a:solidFill>
                  <a:schemeClr val="tx1"/>
                </a:solidFill>
              </a:rPr>
              <a:t> AS, Belle SH, et al. Comparison of the performance of common measures of weight regain after bariatric surgery for association with clinical outcomes. JAMA. 2018;320: </a:t>
            </a:r>
            <a:r>
              <a:rPr lang="it-IT" sz="1400" dirty="0" smtClean="0">
                <a:solidFill>
                  <a:schemeClr val="tx1"/>
                </a:solidFill>
              </a:rPr>
              <a:t>1560–9.</a:t>
            </a:r>
          </a:p>
          <a:p>
            <a:endParaRPr lang="it-IT" sz="1400" dirty="0" smtClean="0">
              <a:solidFill>
                <a:schemeClr val="tx1"/>
              </a:solidFill>
            </a:endParaRPr>
          </a:p>
          <a:p>
            <a:r>
              <a:rPr lang="it-IT" sz="1400" dirty="0" smtClean="0">
                <a:solidFill>
                  <a:schemeClr val="tx1"/>
                </a:solidFill>
              </a:rPr>
              <a:t>Amundsen T, </a:t>
            </a:r>
            <a:r>
              <a:rPr lang="it-IT" sz="1400" dirty="0" err="1" smtClean="0">
                <a:solidFill>
                  <a:schemeClr val="tx1"/>
                </a:solidFill>
              </a:rPr>
              <a:t>Strømmen</a:t>
            </a:r>
            <a:r>
              <a:rPr lang="it-IT" sz="1400" dirty="0" smtClean="0">
                <a:solidFill>
                  <a:schemeClr val="tx1"/>
                </a:solidFill>
              </a:rPr>
              <a:t> M, </a:t>
            </a:r>
            <a:r>
              <a:rPr lang="it-IT" sz="1400" dirty="0" err="1" smtClean="0">
                <a:solidFill>
                  <a:schemeClr val="tx1"/>
                </a:solidFill>
              </a:rPr>
              <a:t>Martins</a:t>
            </a:r>
            <a:r>
              <a:rPr lang="it-IT" sz="1400" dirty="0" smtClean="0">
                <a:solidFill>
                  <a:schemeClr val="tx1"/>
                </a:solidFill>
              </a:rPr>
              <a:t> C. </a:t>
            </a:r>
            <a:r>
              <a:rPr lang="it-IT" sz="1400" dirty="0" err="1" smtClean="0">
                <a:solidFill>
                  <a:schemeClr val="tx1"/>
                </a:solidFill>
              </a:rPr>
              <a:t>Suboptimal</a:t>
            </a:r>
            <a:r>
              <a:rPr lang="it-IT" sz="1400" dirty="0" smtClean="0">
                <a:solidFill>
                  <a:schemeClr val="tx1"/>
                </a:solidFill>
              </a:rPr>
              <a:t> </a:t>
            </a:r>
            <a:r>
              <a:rPr lang="it-IT" sz="1400" dirty="0" err="1" smtClean="0">
                <a:solidFill>
                  <a:schemeClr val="tx1"/>
                </a:solidFill>
              </a:rPr>
              <a:t>weight</a:t>
            </a:r>
            <a:r>
              <a:rPr lang="it-IT" sz="1400" dirty="0" smtClean="0">
                <a:solidFill>
                  <a:schemeClr val="tx1"/>
                </a:solidFill>
              </a:rPr>
              <a:t> loss </a:t>
            </a:r>
            <a:r>
              <a:rPr lang="en-US" sz="1400" dirty="0" smtClean="0">
                <a:solidFill>
                  <a:schemeClr val="tx1"/>
                </a:solidFill>
              </a:rPr>
              <a:t>and weight regain after gastric bypass surgery-postoperative status of energy intake, eating behavior, physical activity, and psychometrics. </a:t>
            </a:r>
            <a:r>
              <a:rPr lang="it-IT" sz="1400" dirty="0" err="1" smtClean="0">
                <a:solidFill>
                  <a:schemeClr val="tx1"/>
                </a:solidFill>
              </a:rPr>
              <a:t>Obes</a:t>
            </a:r>
            <a:r>
              <a:rPr lang="it-IT" sz="1400" dirty="0" smtClean="0">
                <a:solidFill>
                  <a:schemeClr val="tx1"/>
                </a:solidFill>
              </a:rPr>
              <a:t> </a:t>
            </a:r>
            <a:r>
              <a:rPr lang="it-IT" sz="1400" dirty="0" err="1" smtClean="0">
                <a:solidFill>
                  <a:schemeClr val="tx1"/>
                </a:solidFill>
              </a:rPr>
              <a:t>Surg</a:t>
            </a:r>
            <a:r>
              <a:rPr lang="it-IT" sz="1400" dirty="0" smtClean="0">
                <a:solidFill>
                  <a:schemeClr val="tx1"/>
                </a:solidFill>
              </a:rPr>
              <a:t>. 2017;27:1316–23</a:t>
            </a:r>
            <a:r>
              <a:rPr lang="it-IT" sz="1200" dirty="0" smtClean="0"/>
              <a:t>.</a:t>
            </a:r>
            <a:endParaRPr lang="it-IT" sz="1200" dirty="0"/>
          </a:p>
        </p:txBody>
      </p:sp>
      <p:pic>
        <p:nvPicPr>
          <p:cNvPr id="14" name="Picture 3"/>
          <p:cNvPicPr>
            <a:picLocks noChangeAspect="1" noChangeArrowheads="1"/>
          </p:cNvPicPr>
          <p:nvPr/>
        </p:nvPicPr>
        <p:blipFill>
          <a:blip r:embed="rId2" cstate="print"/>
          <a:srcRect/>
          <a:stretch>
            <a:fillRect/>
          </a:stretch>
        </p:blipFill>
        <p:spPr bwMode="auto">
          <a:xfrm>
            <a:off x="1" y="0"/>
            <a:ext cx="914400" cy="1230002"/>
          </a:xfrm>
          <a:prstGeom prst="rect">
            <a:avLst/>
          </a:prstGeom>
          <a:noFill/>
          <a:ln w="9525">
            <a:noFill/>
            <a:miter lim="800000"/>
            <a:headEnd/>
            <a:tailEnd/>
          </a:ln>
        </p:spPr>
      </p:pic>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124200" y="337457"/>
            <a:ext cx="4986237" cy="584775"/>
          </a:xfrm>
          <a:prstGeom prst="rect">
            <a:avLst/>
          </a:prstGeom>
          <a:noFill/>
        </p:spPr>
        <p:txBody>
          <a:bodyPr wrap="none" rtlCol="0">
            <a:spAutoFit/>
          </a:bodyPr>
          <a:lstStyle/>
          <a:p>
            <a:r>
              <a:rPr lang="it-IT" sz="3200" b="1" dirty="0" smtClean="0">
                <a:solidFill>
                  <a:srgbClr val="FF0000"/>
                </a:solidFill>
              </a:rPr>
              <a:t>WEIGHT REGAIN: definizioni</a:t>
            </a:r>
            <a:endParaRPr lang="it-IT" sz="3200" b="1" dirty="0">
              <a:solidFill>
                <a:srgbClr val="FF0000"/>
              </a:solidFill>
            </a:endParaRPr>
          </a:p>
        </p:txBody>
      </p:sp>
      <p:sp>
        <p:nvSpPr>
          <p:cNvPr id="6" name="CasellaDiTesto 5"/>
          <p:cNvSpPr txBox="1"/>
          <p:nvPr/>
        </p:nvSpPr>
        <p:spPr>
          <a:xfrm>
            <a:off x="163287" y="1611084"/>
            <a:ext cx="11865429" cy="1384995"/>
          </a:xfrm>
          <a:prstGeom prst="rect">
            <a:avLst/>
          </a:prstGeom>
          <a:noFill/>
        </p:spPr>
        <p:txBody>
          <a:bodyPr wrap="square" rtlCol="0">
            <a:spAutoFit/>
          </a:bodyPr>
          <a:lstStyle/>
          <a:p>
            <a:pPr marL="342900" indent="-342900"/>
            <a:r>
              <a:rPr lang="it-IT" sz="2400" dirty="0" smtClean="0"/>
              <a:t>  USANDO PRE-SUEGERY </a:t>
            </a:r>
          </a:p>
          <a:p>
            <a:pPr marL="342900" indent="-342900"/>
            <a:r>
              <a:rPr lang="it-IT" sz="2400" dirty="0" smtClean="0"/>
              <a:t>  WEIGHT</a:t>
            </a:r>
          </a:p>
          <a:p>
            <a:pPr marL="342900" indent="-342900">
              <a:lnSpc>
                <a:spcPct val="150000"/>
              </a:lnSpc>
            </a:pPr>
            <a:endParaRPr lang="it-IT" sz="2400" dirty="0" smtClean="0"/>
          </a:p>
        </p:txBody>
      </p:sp>
      <p:sp>
        <p:nvSpPr>
          <p:cNvPr id="9" name="Rettangolo arrotondato 8"/>
          <p:cNvSpPr/>
          <p:nvPr/>
        </p:nvSpPr>
        <p:spPr>
          <a:xfrm>
            <a:off x="3668483" y="4180118"/>
            <a:ext cx="7293431" cy="838196"/>
          </a:xfrm>
          <a:prstGeom prst="roundRect">
            <a:avLst/>
          </a:prstGeom>
          <a:solidFill>
            <a:srgbClr val="EFF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sz="2400" dirty="0"/>
          </a:p>
        </p:txBody>
      </p:sp>
      <p:sp>
        <p:nvSpPr>
          <p:cNvPr id="15" name="Rettangolo 14"/>
          <p:cNvSpPr/>
          <p:nvPr/>
        </p:nvSpPr>
        <p:spPr>
          <a:xfrm>
            <a:off x="2928257" y="5192485"/>
            <a:ext cx="8937172" cy="53340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err="1" smtClean="0">
                <a:solidFill>
                  <a:schemeClr val="tx1"/>
                </a:solidFill>
              </a:rPr>
              <a:t>Angrisani</a:t>
            </a:r>
            <a:r>
              <a:rPr lang="it-IT" sz="1400" dirty="0" smtClean="0">
                <a:solidFill>
                  <a:schemeClr val="tx1"/>
                </a:solidFill>
              </a:rPr>
              <a:t> L, </a:t>
            </a:r>
            <a:r>
              <a:rPr lang="it-IT" sz="1400" dirty="0" err="1" smtClean="0">
                <a:solidFill>
                  <a:schemeClr val="tx1"/>
                </a:solidFill>
              </a:rPr>
              <a:t>Santonicola</a:t>
            </a:r>
            <a:r>
              <a:rPr lang="it-IT" sz="1400" dirty="0" smtClean="0">
                <a:solidFill>
                  <a:schemeClr val="tx1"/>
                </a:solidFill>
              </a:rPr>
              <a:t> A, </a:t>
            </a:r>
            <a:r>
              <a:rPr lang="it-IT" sz="1400" dirty="0" err="1" smtClean="0">
                <a:solidFill>
                  <a:schemeClr val="tx1"/>
                </a:solidFill>
              </a:rPr>
              <a:t>Iovino</a:t>
            </a:r>
            <a:r>
              <a:rPr lang="it-IT" sz="1400" dirty="0" smtClean="0">
                <a:solidFill>
                  <a:schemeClr val="tx1"/>
                </a:solidFill>
              </a:rPr>
              <a:t> P, </a:t>
            </a:r>
            <a:r>
              <a:rPr lang="it-IT" sz="1400" dirty="0" err="1" smtClean="0">
                <a:solidFill>
                  <a:schemeClr val="tx1"/>
                </a:solidFill>
              </a:rPr>
              <a:t>et</a:t>
            </a:r>
            <a:r>
              <a:rPr lang="it-IT" sz="1400" dirty="0" smtClean="0">
                <a:solidFill>
                  <a:schemeClr val="tx1"/>
                </a:solidFill>
              </a:rPr>
              <a:t> al. </a:t>
            </a:r>
            <a:r>
              <a:rPr lang="it-IT" sz="1400" dirty="0" err="1" smtClean="0">
                <a:solidFill>
                  <a:schemeClr val="tx1"/>
                </a:solidFill>
              </a:rPr>
              <a:t>Bariatric</a:t>
            </a:r>
            <a:r>
              <a:rPr lang="it-IT" sz="1400" dirty="0" smtClean="0">
                <a:solidFill>
                  <a:schemeClr val="tx1"/>
                </a:solidFill>
              </a:rPr>
              <a:t> </a:t>
            </a:r>
            <a:r>
              <a:rPr lang="it-IT" sz="1400" dirty="0" err="1" smtClean="0">
                <a:solidFill>
                  <a:schemeClr val="tx1"/>
                </a:solidFill>
              </a:rPr>
              <a:t>surgery</a:t>
            </a:r>
            <a:r>
              <a:rPr lang="it-IT" sz="1400" dirty="0" smtClean="0">
                <a:solidFill>
                  <a:schemeClr val="tx1"/>
                </a:solidFill>
              </a:rPr>
              <a:t> </a:t>
            </a:r>
            <a:r>
              <a:rPr lang="en-US" sz="1400" dirty="0" smtClean="0">
                <a:solidFill>
                  <a:schemeClr val="tx1"/>
                </a:solidFill>
              </a:rPr>
              <a:t>worldwide 2013. </a:t>
            </a:r>
            <a:r>
              <a:rPr lang="en-US" sz="1400" dirty="0" err="1" smtClean="0">
                <a:solidFill>
                  <a:schemeClr val="tx1"/>
                </a:solidFill>
              </a:rPr>
              <a:t>Obes</a:t>
            </a:r>
            <a:r>
              <a:rPr lang="en-US" sz="1400" dirty="0" smtClean="0">
                <a:solidFill>
                  <a:schemeClr val="tx1"/>
                </a:solidFill>
              </a:rPr>
              <a:t> Surg. 2015;25:1822–32.</a:t>
            </a:r>
            <a:endParaRPr lang="it-IT" sz="1400" dirty="0">
              <a:solidFill>
                <a:schemeClr val="tx1"/>
              </a:solidFill>
            </a:endParaRPr>
          </a:p>
        </p:txBody>
      </p:sp>
      <p:sp>
        <p:nvSpPr>
          <p:cNvPr id="10" name="Rettangolo arrotondato 9"/>
          <p:cNvSpPr/>
          <p:nvPr/>
        </p:nvSpPr>
        <p:spPr>
          <a:xfrm>
            <a:off x="3864429" y="1611087"/>
            <a:ext cx="7228115" cy="674914"/>
          </a:xfrm>
          <a:prstGeom prst="roundRect">
            <a:avLst/>
          </a:prstGeom>
          <a:solidFill>
            <a:srgbClr val="EFF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400" dirty="0" smtClean="0">
                <a:solidFill>
                  <a:schemeClr val="tx1"/>
                </a:solidFill>
              </a:rPr>
              <a:t>un aumento &gt; 10% del peso </a:t>
            </a:r>
            <a:r>
              <a:rPr lang="it-IT" sz="2400" dirty="0" err="1" smtClean="0">
                <a:solidFill>
                  <a:schemeClr val="tx1"/>
                </a:solidFill>
              </a:rPr>
              <a:t>pre-chirurgico</a:t>
            </a:r>
            <a:endParaRPr lang="it-IT" sz="2400" dirty="0" smtClean="0">
              <a:solidFill>
                <a:schemeClr val="tx1"/>
              </a:solidFill>
            </a:endParaRPr>
          </a:p>
        </p:txBody>
      </p:sp>
      <p:sp>
        <p:nvSpPr>
          <p:cNvPr id="11" name="Rettangolo 10"/>
          <p:cNvSpPr/>
          <p:nvPr/>
        </p:nvSpPr>
        <p:spPr>
          <a:xfrm>
            <a:off x="271196" y="4169621"/>
            <a:ext cx="3390031" cy="830997"/>
          </a:xfrm>
          <a:prstGeom prst="rect">
            <a:avLst/>
          </a:prstGeom>
        </p:spPr>
        <p:txBody>
          <a:bodyPr wrap="none">
            <a:spAutoFit/>
          </a:bodyPr>
          <a:lstStyle/>
          <a:p>
            <a:r>
              <a:rPr lang="it-IT" sz="2400" dirty="0" smtClean="0"/>
              <a:t>USANDO  ANY WR AFTER </a:t>
            </a:r>
          </a:p>
          <a:p>
            <a:r>
              <a:rPr lang="it-IT" sz="2400" dirty="0" smtClean="0"/>
              <a:t>REMISSION</a:t>
            </a:r>
            <a:endParaRPr lang="it-IT" sz="2400" dirty="0"/>
          </a:p>
        </p:txBody>
      </p:sp>
      <p:sp>
        <p:nvSpPr>
          <p:cNvPr id="12" name="Rettangolo 11"/>
          <p:cNvSpPr/>
          <p:nvPr/>
        </p:nvSpPr>
        <p:spPr>
          <a:xfrm>
            <a:off x="3615891" y="4136572"/>
            <a:ext cx="7095652" cy="830997"/>
          </a:xfrm>
          <a:prstGeom prst="rect">
            <a:avLst/>
          </a:prstGeom>
        </p:spPr>
        <p:txBody>
          <a:bodyPr wrap="square">
            <a:spAutoFit/>
          </a:bodyPr>
          <a:lstStyle/>
          <a:p>
            <a:pPr marL="342900" indent="-342900"/>
            <a:r>
              <a:rPr lang="it-IT" sz="2400" dirty="0" smtClean="0"/>
              <a:t>     un qualsiasi aumento di peso dalla remissione del  diabete mellito di tipo 2</a:t>
            </a:r>
          </a:p>
        </p:txBody>
      </p:sp>
      <p:sp>
        <p:nvSpPr>
          <p:cNvPr id="13" name="Rettangolo 12"/>
          <p:cNvSpPr/>
          <p:nvPr/>
        </p:nvSpPr>
        <p:spPr>
          <a:xfrm>
            <a:off x="3048000" y="2373085"/>
            <a:ext cx="8937172" cy="150222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King WC, </a:t>
            </a:r>
            <a:r>
              <a:rPr lang="en-US" sz="1400" dirty="0" err="1" smtClean="0">
                <a:solidFill>
                  <a:schemeClr val="tx1"/>
                </a:solidFill>
              </a:rPr>
              <a:t>Hinerman</a:t>
            </a:r>
            <a:r>
              <a:rPr lang="en-US" sz="1400" dirty="0" smtClean="0">
                <a:solidFill>
                  <a:schemeClr val="tx1"/>
                </a:solidFill>
              </a:rPr>
              <a:t> AS, Belle SH, et al. Comparison of the performance of common measures of weight regain after bariatric surgery for association with clinical outcomes. JAMA. 2018;320: </a:t>
            </a:r>
            <a:r>
              <a:rPr lang="it-IT" sz="1400" dirty="0" smtClean="0">
                <a:solidFill>
                  <a:schemeClr val="tx1"/>
                </a:solidFill>
              </a:rPr>
              <a:t>1560–9.</a:t>
            </a:r>
          </a:p>
          <a:p>
            <a:endParaRPr lang="it-IT" sz="1400" dirty="0" smtClean="0">
              <a:solidFill>
                <a:schemeClr val="tx1"/>
              </a:solidFill>
            </a:endParaRPr>
          </a:p>
          <a:p>
            <a:r>
              <a:rPr lang="it-IT" sz="1400" dirty="0" smtClean="0">
                <a:solidFill>
                  <a:schemeClr val="tx1"/>
                </a:solidFill>
              </a:rPr>
              <a:t>Amundsen T, </a:t>
            </a:r>
            <a:r>
              <a:rPr lang="it-IT" sz="1400" dirty="0" err="1" smtClean="0">
                <a:solidFill>
                  <a:schemeClr val="tx1"/>
                </a:solidFill>
              </a:rPr>
              <a:t>Strømmen</a:t>
            </a:r>
            <a:r>
              <a:rPr lang="it-IT" sz="1400" dirty="0" smtClean="0">
                <a:solidFill>
                  <a:schemeClr val="tx1"/>
                </a:solidFill>
              </a:rPr>
              <a:t> M, </a:t>
            </a:r>
            <a:r>
              <a:rPr lang="it-IT" sz="1400" dirty="0" err="1" smtClean="0">
                <a:solidFill>
                  <a:schemeClr val="tx1"/>
                </a:solidFill>
              </a:rPr>
              <a:t>Martins</a:t>
            </a:r>
            <a:r>
              <a:rPr lang="it-IT" sz="1400" dirty="0" smtClean="0">
                <a:solidFill>
                  <a:schemeClr val="tx1"/>
                </a:solidFill>
              </a:rPr>
              <a:t> C. </a:t>
            </a:r>
            <a:r>
              <a:rPr lang="it-IT" sz="1400" dirty="0" err="1" smtClean="0">
                <a:solidFill>
                  <a:schemeClr val="tx1"/>
                </a:solidFill>
              </a:rPr>
              <a:t>Suboptimal</a:t>
            </a:r>
            <a:r>
              <a:rPr lang="it-IT" sz="1400" dirty="0" smtClean="0">
                <a:solidFill>
                  <a:schemeClr val="tx1"/>
                </a:solidFill>
              </a:rPr>
              <a:t> </a:t>
            </a:r>
            <a:r>
              <a:rPr lang="it-IT" sz="1400" dirty="0" err="1" smtClean="0">
                <a:solidFill>
                  <a:schemeClr val="tx1"/>
                </a:solidFill>
              </a:rPr>
              <a:t>weight</a:t>
            </a:r>
            <a:r>
              <a:rPr lang="it-IT" sz="1400" dirty="0" smtClean="0">
                <a:solidFill>
                  <a:schemeClr val="tx1"/>
                </a:solidFill>
              </a:rPr>
              <a:t> loss </a:t>
            </a:r>
            <a:r>
              <a:rPr lang="en-US" sz="1400" dirty="0" smtClean="0">
                <a:solidFill>
                  <a:schemeClr val="tx1"/>
                </a:solidFill>
              </a:rPr>
              <a:t>and weight regain after gastric bypass surgery-postoperative status of energy intake, eating behavior, physical activity, and psychometrics. </a:t>
            </a:r>
            <a:r>
              <a:rPr lang="it-IT" sz="1400" dirty="0" err="1" smtClean="0">
                <a:solidFill>
                  <a:schemeClr val="tx1"/>
                </a:solidFill>
              </a:rPr>
              <a:t>Obes</a:t>
            </a:r>
            <a:r>
              <a:rPr lang="it-IT" sz="1400" dirty="0" smtClean="0">
                <a:solidFill>
                  <a:schemeClr val="tx1"/>
                </a:solidFill>
              </a:rPr>
              <a:t> </a:t>
            </a:r>
            <a:r>
              <a:rPr lang="it-IT" sz="1400" dirty="0" err="1" smtClean="0">
                <a:solidFill>
                  <a:schemeClr val="tx1"/>
                </a:solidFill>
              </a:rPr>
              <a:t>Surg</a:t>
            </a:r>
            <a:r>
              <a:rPr lang="it-IT" sz="1400" dirty="0" smtClean="0">
                <a:solidFill>
                  <a:schemeClr val="tx1"/>
                </a:solidFill>
              </a:rPr>
              <a:t>. 2017;27:1316–23</a:t>
            </a:r>
            <a:r>
              <a:rPr lang="it-IT" sz="1200" dirty="0" smtClean="0"/>
              <a:t>.</a:t>
            </a:r>
            <a:endParaRPr lang="it-IT" sz="1200" dirty="0"/>
          </a:p>
        </p:txBody>
      </p:sp>
      <p:pic>
        <p:nvPicPr>
          <p:cNvPr id="14" name="Picture 3"/>
          <p:cNvPicPr>
            <a:picLocks noChangeAspect="1" noChangeArrowheads="1"/>
          </p:cNvPicPr>
          <p:nvPr/>
        </p:nvPicPr>
        <p:blipFill>
          <a:blip r:embed="rId2" cstate="print"/>
          <a:srcRect/>
          <a:stretch>
            <a:fillRect/>
          </a:stretch>
        </p:blipFill>
        <p:spPr bwMode="auto">
          <a:xfrm>
            <a:off x="1" y="-1"/>
            <a:ext cx="1023256" cy="1376429"/>
          </a:xfrm>
          <a:prstGeom prst="rect">
            <a:avLst/>
          </a:prstGeom>
          <a:noFill/>
          <a:ln w="9525">
            <a:noFill/>
            <a:miter lim="800000"/>
            <a:headEnd/>
            <a:tailEnd/>
          </a:ln>
        </p:spPr>
      </p:pic>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124200" y="337457"/>
            <a:ext cx="4986237" cy="584775"/>
          </a:xfrm>
          <a:prstGeom prst="rect">
            <a:avLst/>
          </a:prstGeom>
          <a:noFill/>
        </p:spPr>
        <p:txBody>
          <a:bodyPr wrap="none" rtlCol="0">
            <a:spAutoFit/>
          </a:bodyPr>
          <a:lstStyle/>
          <a:p>
            <a:r>
              <a:rPr lang="it-IT" sz="3200" b="1" dirty="0" smtClean="0">
                <a:solidFill>
                  <a:srgbClr val="FF0000"/>
                </a:solidFill>
              </a:rPr>
              <a:t>WEIGHT REGAIN: definizioni</a:t>
            </a:r>
            <a:endParaRPr lang="it-IT" sz="3200" b="1" dirty="0">
              <a:solidFill>
                <a:srgbClr val="FF0000"/>
              </a:solidFill>
            </a:endParaRPr>
          </a:p>
        </p:txBody>
      </p:sp>
      <p:sp>
        <p:nvSpPr>
          <p:cNvPr id="6" name="CasellaDiTesto 5"/>
          <p:cNvSpPr txBox="1"/>
          <p:nvPr/>
        </p:nvSpPr>
        <p:spPr>
          <a:xfrm>
            <a:off x="326571" y="1513114"/>
            <a:ext cx="11865429" cy="461665"/>
          </a:xfrm>
          <a:prstGeom prst="rect">
            <a:avLst/>
          </a:prstGeom>
          <a:noFill/>
        </p:spPr>
        <p:txBody>
          <a:bodyPr wrap="square" rtlCol="0">
            <a:spAutoFit/>
          </a:bodyPr>
          <a:lstStyle/>
          <a:p>
            <a:pPr marL="342900" indent="-342900"/>
            <a:r>
              <a:rPr lang="it-IT" sz="2400" dirty="0" smtClean="0"/>
              <a:t> USANDO ANY WR</a:t>
            </a:r>
          </a:p>
        </p:txBody>
      </p:sp>
      <p:sp>
        <p:nvSpPr>
          <p:cNvPr id="9" name="Rettangolo arrotondato 8"/>
          <p:cNvSpPr/>
          <p:nvPr/>
        </p:nvSpPr>
        <p:spPr>
          <a:xfrm>
            <a:off x="3646711" y="3526972"/>
            <a:ext cx="8360231" cy="1632857"/>
          </a:xfrm>
          <a:prstGeom prst="roundRect">
            <a:avLst/>
          </a:prstGeom>
          <a:solidFill>
            <a:srgbClr val="EFF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sz="2400" dirty="0"/>
          </a:p>
        </p:txBody>
      </p:sp>
      <p:sp>
        <p:nvSpPr>
          <p:cNvPr id="15" name="Rettangolo 14"/>
          <p:cNvSpPr/>
          <p:nvPr/>
        </p:nvSpPr>
        <p:spPr>
          <a:xfrm>
            <a:off x="2982685" y="5257800"/>
            <a:ext cx="8937172" cy="1600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dirty="0" smtClean="0">
                <a:solidFill>
                  <a:schemeClr val="tx1"/>
                </a:solidFill>
              </a:rPr>
              <a:t>Brethauer SA, Aminian A, Romero-Talamás H, et al. Can diabetes</a:t>
            </a:r>
            <a:r>
              <a:rPr lang="en-US" sz="1400" dirty="0" smtClean="0">
                <a:solidFill>
                  <a:schemeClr val="tx1"/>
                </a:solidFill>
              </a:rPr>
              <a:t>be surgically cured? Long-term metabolic effects of bariatric surgery I</a:t>
            </a:r>
            <a:r>
              <a:rPr lang="it-IT" sz="1400" dirty="0" smtClean="0">
                <a:solidFill>
                  <a:schemeClr val="tx1"/>
                </a:solidFill>
              </a:rPr>
              <a:t>n obese </a:t>
            </a:r>
            <a:r>
              <a:rPr lang="it-IT" sz="1400" dirty="0" err="1" smtClean="0">
                <a:solidFill>
                  <a:schemeClr val="tx1"/>
                </a:solidFill>
              </a:rPr>
              <a:t>patients</a:t>
            </a:r>
            <a:r>
              <a:rPr lang="it-IT" sz="1400" dirty="0" smtClean="0">
                <a:solidFill>
                  <a:schemeClr val="tx1"/>
                </a:solidFill>
              </a:rPr>
              <a:t> </a:t>
            </a:r>
            <a:r>
              <a:rPr lang="it-IT" sz="1400" dirty="0" err="1" smtClean="0">
                <a:solidFill>
                  <a:schemeClr val="tx1"/>
                </a:solidFill>
              </a:rPr>
              <a:t>with</a:t>
            </a:r>
            <a:r>
              <a:rPr lang="it-IT" sz="1400" dirty="0" smtClean="0">
                <a:solidFill>
                  <a:schemeClr val="tx1"/>
                </a:solidFill>
              </a:rPr>
              <a:t> </a:t>
            </a:r>
            <a:r>
              <a:rPr lang="it-IT" sz="1400" dirty="0" err="1" smtClean="0">
                <a:solidFill>
                  <a:schemeClr val="tx1"/>
                </a:solidFill>
              </a:rPr>
              <a:t>type</a:t>
            </a:r>
            <a:r>
              <a:rPr lang="it-IT" sz="1400" dirty="0" smtClean="0">
                <a:solidFill>
                  <a:schemeClr val="tx1"/>
                </a:solidFill>
              </a:rPr>
              <a:t> 2 </a:t>
            </a:r>
            <a:r>
              <a:rPr lang="it-IT" sz="1400" dirty="0" err="1" smtClean="0">
                <a:solidFill>
                  <a:schemeClr val="tx1"/>
                </a:solidFill>
              </a:rPr>
              <a:t>diabetes</a:t>
            </a:r>
            <a:r>
              <a:rPr lang="it-IT" sz="1400" dirty="0" smtClean="0">
                <a:solidFill>
                  <a:schemeClr val="tx1"/>
                </a:solidFill>
              </a:rPr>
              <a:t> </a:t>
            </a:r>
            <a:r>
              <a:rPr lang="it-IT" sz="1400" dirty="0" err="1" smtClean="0">
                <a:solidFill>
                  <a:schemeClr val="tx1"/>
                </a:solidFill>
              </a:rPr>
              <a:t>mellitus</a:t>
            </a:r>
            <a:r>
              <a:rPr lang="it-IT" sz="1400" dirty="0" smtClean="0">
                <a:solidFill>
                  <a:schemeClr val="tx1"/>
                </a:solidFill>
              </a:rPr>
              <a:t>. </a:t>
            </a:r>
            <a:r>
              <a:rPr lang="it-IT" sz="1400" dirty="0" err="1" smtClean="0">
                <a:solidFill>
                  <a:schemeClr val="tx1"/>
                </a:solidFill>
              </a:rPr>
              <a:t>Ann</a:t>
            </a:r>
            <a:r>
              <a:rPr lang="it-IT" sz="1400" dirty="0" smtClean="0">
                <a:solidFill>
                  <a:schemeClr val="tx1"/>
                </a:solidFill>
              </a:rPr>
              <a:t> </a:t>
            </a:r>
            <a:r>
              <a:rPr lang="it-IT" sz="1400" dirty="0" err="1" smtClean="0">
                <a:solidFill>
                  <a:schemeClr val="tx1"/>
                </a:solidFill>
              </a:rPr>
              <a:t>Surg</a:t>
            </a:r>
            <a:r>
              <a:rPr lang="it-IT" sz="1400" dirty="0" smtClean="0">
                <a:solidFill>
                  <a:schemeClr val="tx1"/>
                </a:solidFill>
              </a:rPr>
              <a:t>.2013;258:628–36. </a:t>
            </a:r>
            <a:r>
              <a:rPr lang="it-IT" sz="1400" dirty="0" err="1" smtClean="0">
                <a:solidFill>
                  <a:schemeClr val="tx1"/>
                </a:solidFill>
              </a:rPr>
              <a:t>discussion</a:t>
            </a:r>
            <a:r>
              <a:rPr lang="it-IT" sz="1400" dirty="0" smtClean="0">
                <a:solidFill>
                  <a:schemeClr val="tx1"/>
                </a:solidFill>
              </a:rPr>
              <a:t> 636-637</a:t>
            </a:r>
          </a:p>
          <a:p>
            <a:endParaRPr lang="it-IT" sz="1400" dirty="0" smtClean="0">
              <a:solidFill>
                <a:schemeClr val="tx1"/>
              </a:solidFill>
            </a:endParaRPr>
          </a:p>
          <a:p>
            <a:r>
              <a:rPr lang="it-IT" sz="1400" dirty="0" err="1" smtClean="0">
                <a:solidFill>
                  <a:schemeClr val="tx1"/>
                </a:solidFill>
              </a:rPr>
              <a:t>Carmeli</a:t>
            </a:r>
            <a:r>
              <a:rPr lang="it-IT" sz="1400" dirty="0" smtClean="0">
                <a:solidFill>
                  <a:schemeClr val="tx1"/>
                </a:solidFill>
              </a:rPr>
              <a:t> I, </a:t>
            </a:r>
            <a:r>
              <a:rPr lang="it-IT" sz="1400" dirty="0" err="1" smtClean="0">
                <a:solidFill>
                  <a:schemeClr val="tx1"/>
                </a:solidFill>
              </a:rPr>
              <a:t>Golomb</a:t>
            </a:r>
            <a:r>
              <a:rPr lang="it-IT" sz="1400" dirty="0" smtClean="0">
                <a:solidFill>
                  <a:schemeClr val="tx1"/>
                </a:solidFill>
              </a:rPr>
              <a:t> I, </a:t>
            </a:r>
            <a:r>
              <a:rPr lang="it-IT" sz="1400" dirty="0" err="1" smtClean="0">
                <a:solidFill>
                  <a:schemeClr val="tx1"/>
                </a:solidFill>
              </a:rPr>
              <a:t>Sadot</a:t>
            </a:r>
            <a:r>
              <a:rPr lang="it-IT" sz="1400" dirty="0" smtClean="0">
                <a:solidFill>
                  <a:schemeClr val="tx1"/>
                </a:solidFill>
              </a:rPr>
              <a:t> E, </a:t>
            </a:r>
            <a:r>
              <a:rPr lang="it-IT" sz="1400" dirty="0" err="1" smtClean="0">
                <a:solidFill>
                  <a:schemeClr val="tx1"/>
                </a:solidFill>
              </a:rPr>
              <a:t>et</a:t>
            </a:r>
            <a:r>
              <a:rPr lang="it-IT" sz="1400" dirty="0" smtClean="0">
                <a:solidFill>
                  <a:schemeClr val="tx1"/>
                </a:solidFill>
              </a:rPr>
              <a:t> al. </a:t>
            </a:r>
            <a:r>
              <a:rPr lang="it-IT" sz="1400" dirty="0" err="1" smtClean="0">
                <a:solidFill>
                  <a:schemeClr val="tx1"/>
                </a:solidFill>
              </a:rPr>
              <a:t>Laparoscopic</a:t>
            </a:r>
            <a:r>
              <a:rPr lang="it-IT" sz="1400" dirty="0" smtClean="0">
                <a:solidFill>
                  <a:schemeClr val="tx1"/>
                </a:solidFill>
              </a:rPr>
              <a:t> </a:t>
            </a:r>
            <a:r>
              <a:rPr lang="it-IT" sz="1400" dirty="0" err="1" smtClean="0">
                <a:solidFill>
                  <a:schemeClr val="tx1"/>
                </a:solidFill>
              </a:rPr>
              <a:t>conversion</a:t>
            </a:r>
            <a:r>
              <a:rPr lang="it-IT" sz="1400" dirty="0" smtClean="0">
                <a:solidFill>
                  <a:schemeClr val="tx1"/>
                </a:solidFill>
              </a:rPr>
              <a:t> </a:t>
            </a:r>
            <a:r>
              <a:rPr lang="it-IT" sz="1400" dirty="0" err="1" smtClean="0">
                <a:solidFill>
                  <a:schemeClr val="tx1"/>
                </a:solidFill>
              </a:rPr>
              <a:t>of</a:t>
            </a:r>
            <a:r>
              <a:rPr lang="it-IT" sz="1400" dirty="0" smtClean="0">
                <a:solidFill>
                  <a:schemeClr val="tx1"/>
                </a:solidFill>
              </a:rPr>
              <a:t> </a:t>
            </a:r>
            <a:r>
              <a:rPr lang="en-US" sz="1400" dirty="0" smtClean="0">
                <a:solidFill>
                  <a:schemeClr val="tx1"/>
                </a:solidFill>
              </a:rPr>
              <a:t>sleeve </a:t>
            </a:r>
            <a:r>
              <a:rPr lang="en-US" sz="1400" dirty="0" err="1" smtClean="0">
                <a:solidFill>
                  <a:schemeClr val="tx1"/>
                </a:solidFill>
              </a:rPr>
              <a:t>gastrectomy</a:t>
            </a:r>
            <a:r>
              <a:rPr lang="en-US" sz="1400" dirty="0" smtClean="0">
                <a:solidFill>
                  <a:schemeClr val="tx1"/>
                </a:solidFill>
              </a:rPr>
              <a:t> to a </a:t>
            </a:r>
            <a:r>
              <a:rPr lang="en-US" sz="1400" dirty="0" err="1" smtClean="0">
                <a:solidFill>
                  <a:schemeClr val="tx1"/>
                </a:solidFill>
              </a:rPr>
              <a:t>biliopancreatic</a:t>
            </a:r>
            <a:r>
              <a:rPr lang="en-US" sz="1400" dirty="0" smtClean="0">
                <a:solidFill>
                  <a:schemeClr val="tx1"/>
                </a:solidFill>
              </a:rPr>
              <a:t> diversion with </a:t>
            </a:r>
            <a:r>
              <a:rPr lang="en-US" sz="1400" dirty="0" err="1" smtClean="0">
                <a:solidFill>
                  <a:schemeClr val="tx1"/>
                </a:solidFill>
              </a:rPr>
              <a:t>duodenalswitch</a:t>
            </a:r>
            <a:r>
              <a:rPr lang="en-US" sz="1400" dirty="0" smtClean="0">
                <a:solidFill>
                  <a:schemeClr val="tx1"/>
                </a:solidFill>
              </a:rPr>
              <a:t> or a Roux-en-Y gastric bypass due to weight loss failure: </a:t>
            </a:r>
            <a:r>
              <a:rPr lang="it-IT" sz="1400" dirty="0" err="1" smtClean="0">
                <a:solidFill>
                  <a:schemeClr val="tx1"/>
                </a:solidFill>
              </a:rPr>
              <a:t>our</a:t>
            </a:r>
            <a:r>
              <a:rPr lang="it-IT" sz="1400" dirty="0" smtClean="0">
                <a:solidFill>
                  <a:schemeClr val="tx1"/>
                </a:solidFill>
              </a:rPr>
              <a:t> </a:t>
            </a:r>
            <a:r>
              <a:rPr lang="it-IT" sz="1400" dirty="0" err="1" smtClean="0">
                <a:solidFill>
                  <a:schemeClr val="tx1"/>
                </a:solidFill>
              </a:rPr>
              <a:t>algorithm</a:t>
            </a:r>
            <a:r>
              <a:rPr lang="it-IT" sz="1400" dirty="0" smtClean="0">
                <a:solidFill>
                  <a:schemeClr val="tx1"/>
                </a:solidFill>
              </a:rPr>
              <a:t>. </a:t>
            </a:r>
            <a:r>
              <a:rPr lang="it-IT" sz="1400" dirty="0" err="1" smtClean="0">
                <a:solidFill>
                  <a:schemeClr val="tx1"/>
                </a:solidFill>
              </a:rPr>
              <a:t>Surg</a:t>
            </a:r>
            <a:r>
              <a:rPr lang="it-IT" sz="1400" dirty="0" smtClean="0">
                <a:solidFill>
                  <a:schemeClr val="tx1"/>
                </a:solidFill>
              </a:rPr>
              <a:t> </a:t>
            </a:r>
            <a:r>
              <a:rPr lang="it-IT" sz="1400" dirty="0" err="1" smtClean="0">
                <a:solidFill>
                  <a:schemeClr val="tx1"/>
                </a:solidFill>
              </a:rPr>
              <a:t>Obes</a:t>
            </a:r>
            <a:r>
              <a:rPr lang="it-IT" sz="1400" dirty="0" smtClean="0">
                <a:solidFill>
                  <a:schemeClr val="tx1"/>
                </a:solidFill>
              </a:rPr>
              <a:t> </a:t>
            </a:r>
            <a:r>
              <a:rPr lang="it-IT" sz="1400" dirty="0" err="1" smtClean="0">
                <a:solidFill>
                  <a:schemeClr val="tx1"/>
                </a:solidFill>
              </a:rPr>
              <a:t>Relat</a:t>
            </a:r>
            <a:r>
              <a:rPr lang="it-IT" sz="1400" dirty="0" smtClean="0">
                <a:solidFill>
                  <a:schemeClr val="tx1"/>
                </a:solidFill>
              </a:rPr>
              <a:t> </a:t>
            </a:r>
            <a:r>
              <a:rPr lang="it-IT" sz="1400" dirty="0" err="1" smtClean="0">
                <a:solidFill>
                  <a:schemeClr val="tx1"/>
                </a:solidFill>
              </a:rPr>
              <a:t>Dis</a:t>
            </a:r>
            <a:r>
              <a:rPr lang="it-IT" sz="1400" dirty="0" smtClean="0">
                <a:solidFill>
                  <a:schemeClr val="tx1"/>
                </a:solidFill>
              </a:rPr>
              <a:t> Off J Am </a:t>
            </a:r>
            <a:r>
              <a:rPr lang="it-IT" sz="1400" dirty="0" err="1" smtClean="0">
                <a:solidFill>
                  <a:schemeClr val="tx1"/>
                </a:solidFill>
              </a:rPr>
              <a:t>Soc</a:t>
            </a:r>
            <a:r>
              <a:rPr lang="it-IT" sz="1400" dirty="0" smtClean="0">
                <a:solidFill>
                  <a:schemeClr val="tx1"/>
                </a:solidFill>
              </a:rPr>
              <a:t> </a:t>
            </a:r>
            <a:r>
              <a:rPr lang="it-IT" sz="1400" dirty="0" err="1" smtClean="0">
                <a:solidFill>
                  <a:schemeClr val="tx1"/>
                </a:solidFill>
              </a:rPr>
              <a:t>Bariatr</a:t>
            </a:r>
            <a:r>
              <a:rPr lang="it-IT" sz="1400" dirty="0" smtClean="0">
                <a:solidFill>
                  <a:schemeClr val="tx1"/>
                </a:solidFill>
              </a:rPr>
              <a:t> </a:t>
            </a:r>
            <a:r>
              <a:rPr lang="it-IT" sz="1400" dirty="0" err="1" smtClean="0">
                <a:solidFill>
                  <a:schemeClr val="tx1"/>
                </a:solidFill>
              </a:rPr>
              <a:t>Surg</a:t>
            </a:r>
            <a:r>
              <a:rPr lang="it-IT" sz="1400" dirty="0" smtClean="0">
                <a:solidFill>
                  <a:schemeClr val="tx1"/>
                </a:solidFill>
              </a:rPr>
              <a:t>. 2015;11:79–85.</a:t>
            </a:r>
            <a:r>
              <a:rPr lang="en-US" sz="1400" dirty="0" smtClean="0">
                <a:solidFill>
                  <a:schemeClr val="tx1"/>
                </a:solidFill>
              </a:rPr>
              <a:t>.</a:t>
            </a:r>
            <a:endParaRPr lang="it-IT" sz="1400" dirty="0">
              <a:solidFill>
                <a:schemeClr val="tx1"/>
              </a:solidFill>
            </a:endParaRPr>
          </a:p>
        </p:txBody>
      </p:sp>
      <p:sp>
        <p:nvSpPr>
          <p:cNvPr id="10" name="Rettangolo arrotondato 9"/>
          <p:cNvSpPr/>
          <p:nvPr/>
        </p:nvSpPr>
        <p:spPr>
          <a:xfrm>
            <a:off x="3842658" y="1458686"/>
            <a:ext cx="7228115" cy="772885"/>
          </a:xfrm>
          <a:prstGeom prst="roundRect">
            <a:avLst/>
          </a:prstGeom>
          <a:solidFill>
            <a:srgbClr val="EFF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t-IT" sz="2400" dirty="0" smtClean="0">
                <a:solidFill>
                  <a:schemeClr val="tx1"/>
                </a:solidFill>
              </a:rPr>
              <a:t>qualsiasi recupero di peso in seguito a chirurgia </a:t>
            </a:r>
            <a:r>
              <a:rPr lang="it-IT" sz="2400" dirty="0" err="1" smtClean="0">
                <a:solidFill>
                  <a:schemeClr val="tx1"/>
                </a:solidFill>
              </a:rPr>
              <a:t>bariatrica</a:t>
            </a:r>
            <a:endParaRPr lang="it-IT" sz="2400" dirty="0" smtClean="0">
              <a:solidFill>
                <a:schemeClr val="tx1"/>
              </a:solidFill>
            </a:endParaRPr>
          </a:p>
        </p:txBody>
      </p:sp>
      <p:sp>
        <p:nvSpPr>
          <p:cNvPr id="11" name="Rettangolo 10"/>
          <p:cNvSpPr/>
          <p:nvPr/>
        </p:nvSpPr>
        <p:spPr>
          <a:xfrm>
            <a:off x="641311" y="3821276"/>
            <a:ext cx="1934504" cy="461665"/>
          </a:xfrm>
          <a:prstGeom prst="rect">
            <a:avLst/>
          </a:prstGeom>
        </p:spPr>
        <p:txBody>
          <a:bodyPr wrap="none">
            <a:spAutoFit/>
          </a:bodyPr>
          <a:lstStyle/>
          <a:p>
            <a:r>
              <a:rPr lang="it-IT" sz="2400" dirty="0" smtClean="0"/>
              <a:t>USANDO  BMI</a:t>
            </a:r>
            <a:endParaRPr lang="it-IT" sz="2400" dirty="0"/>
          </a:p>
        </p:txBody>
      </p:sp>
      <p:sp>
        <p:nvSpPr>
          <p:cNvPr id="12" name="Rettangolo 11"/>
          <p:cNvSpPr/>
          <p:nvPr/>
        </p:nvSpPr>
        <p:spPr>
          <a:xfrm>
            <a:off x="3866261" y="3592673"/>
            <a:ext cx="7095652" cy="1938992"/>
          </a:xfrm>
          <a:prstGeom prst="rect">
            <a:avLst/>
          </a:prstGeom>
        </p:spPr>
        <p:txBody>
          <a:bodyPr wrap="square">
            <a:spAutoFit/>
          </a:bodyPr>
          <a:lstStyle/>
          <a:p>
            <a:pPr marL="342900" indent="-342900" algn="just">
              <a:buFont typeface="Wingdings" pitchFamily="2" charset="2"/>
              <a:buChar char="§"/>
            </a:pPr>
            <a:r>
              <a:rPr lang="it-IT" sz="2400" dirty="0" smtClean="0"/>
              <a:t> il ritorno a un BMI &gt;35 kg/m2 in seguito a soddisfacente perdita di peso attraverso la chirurgia </a:t>
            </a:r>
            <a:r>
              <a:rPr lang="it-IT" sz="2400" dirty="0" err="1" smtClean="0"/>
              <a:t>bariatrica</a:t>
            </a:r>
            <a:endParaRPr lang="it-IT" sz="2400" dirty="0" smtClean="0"/>
          </a:p>
          <a:p>
            <a:pPr marL="342900" indent="-342900" algn="just">
              <a:buFont typeface="Wingdings" pitchFamily="2" charset="2"/>
              <a:buChar char="§"/>
            </a:pPr>
            <a:r>
              <a:rPr lang="it-IT" sz="2400" dirty="0" smtClean="0"/>
              <a:t>aumento del BMI 5 &gt; % rispetto al nadir</a:t>
            </a:r>
          </a:p>
          <a:p>
            <a:pPr marL="342900" indent="-342900" algn="just"/>
            <a:endParaRPr lang="it-IT" sz="2400" dirty="0" smtClean="0"/>
          </a:p>
        </p:txBody>
      </p:sp>
      <p:sp>
        <p:nvSpPr>
          <p:cNvPr id="13" name="Rettangolo 12"/>
          <p:cNvSpPr/>
          <p:nvPr/>
        </p:nvSpPr>
        <p:spPr>
          <a:xfrm>
            <a:off x="2982686" y="2318658"/>
            <a:ext cx="8937172" cy="67491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solidFill>
                  <a:schemeClr val="tx1"/>
                </a:solidFill>
              </a:rPr>
              <a:t>Jiménez</a:t>
            </a:r>
            <a:r>
              <a:rPr lang="en-US" sz="1400" dirty="0" smtClean="0">
                <a:solidFill>
                  <a:schemeClr val="tx1"/>
                </a:solidFill>
              </a:rPr>
              <a:t> A, </a:t>
            </a:r>
            <a:r>
              <a:rPr lang="en-US" sz="1400" dirty="0" err="1" smtClean="0">
                <a:solidFill>
                  <a:schemeClr val="tx1"/>
                </a:solidFill>
              </a:rPr>
              <a:t>Casamitjana</a:t>
            </a:r>
            <a:r>
              <a:rPr lang="en-US" sz="1400" dirty="0" smtClean="0">
                <a:solidFill>
                  <a:schemeClr val="tx1"/>
                </a:solidFill>
              </a:rPr>
              <a:t> R, Flores L, et al. Long-term effects of sleeve </a:t>
            </a:r>
            <a:r>
              <a:rPr lang="en-US" sz="1400" dirty="0" err="1" smtClean="0">
                <a:solidFill>
                  <a:schemeClr val="tx1"/>
                </a:solidFill>
              </a:rPr>
              <a:t>gastrectomy</a:t>
            </a:r>
            <a:r>
              <a:rPr lang="en-US" sz="1400" dirty="0" smtClean="0">
                <a:solidFill>
                  <a:schemeClr val="tx1"/>
                </a:solidFill>
              </a:rPr>
              <a:t> and Roux-en-Y gastric bypass surgery on type 2 diabetes mellitus in morbidly obese subjects. Ann Surg. </a:t>
            </a:r>
            <a:r>
              <a:rPr lang="it-IT" sz="1400" dirty="0" smtClean="0">
                <a:solidFill>
                  <a:schemeClr val="tx1"/>
                </a:solidFill>
              </a:rPr>
              <a:t>2012;256:1023–9.</a:t>
            </a:r>
            <a:endParaRPr lang="it-IT" sz="1400" dirty="0">
              <a:solidFill>
                <a:schemeClr val="tx1"/>
              </a:solidFill>
            </a:endParaRPr>
          </a:p>
        </p:txBody>
      </p:sp>
      <p:pic>
        <p:nvPicPr>
          <p:cNvPr id="14" name="Picture 3"/>
          <p:cNvPicPr>
            <a:picLocks noChangeAspect="1" noChangeArrowheads="1"/>
          </p:cNvPicPr>
          <p:nvPr/>
        </p:nvPicPr>
        <p:blipFill>
          <a:blip r:embed="rId2" cstate="print"/>
          <a:srcRect/>
          <a:stretch>
            <a:fillRect/>
          </a:stretch>
        </p:blipFill>
        <p:spPr bwMode="auto">
          <a:xfrm>
            <a:off x="1" y="0"/>
            <a:ext cx="914400" cy="1230002"/>
          </a:xfrm>
          <a:prstGeom prst="rect">
            <a:avLst/>
          </a:prstGeom>
          <a:noFill/>
          <a:ln w="9525">
            <a:noFill/>
            <a:miter lim="800000"/>
            <a:headEnd/>
            <a:tailEnd/>
          </a:ln>
        </p:spPr>
      </p:pic>
    </p:spTree>
    <p:extLst>
      <p:ext uri="{BB962C8B-B14F-4D97-AF65-F5344CB8AC3E}">
        <p14:creationId xmlns:p14="http://schemas.microsoft.com/office/powerpoint/2010/main" val="2212259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879E6-8FFE-4154-8F2A-F7518B89B376}">
  <ds:schemaRefs>
    <ds:schemaRef ds:uri="http://purl.org/dc/terms/"/>
    <ds:schemaRef ds:uri="http://schemas.microsoft.com/office/2006/documentManagement/types"/>
    <ds:schemaRef ds:uri="http://purl.org/dc/elements/1.1/"/>
    <ds:schemaRef ds:uri="http://schemas.openxmlformats.org/package/2006/metadata/core-properties"/>
    <ds:schemaRef ds:uri="16c05727-aa75-4e4a-9b5f-8a80a1165891"/>
    <ds:schemaRef ds:uri="http://schemas.microsoft.com/office/infopath/2007/PartnerControls"/>
    <ds:schemaRef ds:uri="71af3243-3dd4-4a8d-8c0d-dd76da1f02a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3869</TotalTime>
  <Words>1577</Words>
  <Application>Microsoft Office PowerPoint</Application>
  <PresentationFormat>Widescreen</PresentationFormat>
  <Paragraphs>161</Paragraphs>
  <Slides>20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Arial</vt:lpstr>
      <vt:lpstr>Calibri</vt:lpstr>
      <vt:lpstr>Wingdings</vt:lpstr>
      <vt:lpstr>RetrospectVTI</vt:lpstr>
      <vt:lpstr>Definizioni di WE ed IWL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liberato.aceto</cp:lastModifiedBy>
  <cp:revision>34</cp:revision>
  <dcterms:created xsi:type="dcterms:W3CDTF">2022-02-27T17:36:31Z</dcterms:created>
  <dcterms:modified xsi:type="dcterms:W3CDTF">2024-05-14T16:12:15Z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